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9"/>
  </p:notesMasterIdLst>
  <p:handoutMasterIdLst>
    <p:handoutMasterId r:id="rId20"/>
  </p:handoutMasterIdLst>
  <p:sldIdLst>
    <p:sldId id="257" r:id="rId5"/>
    <p:sldId id="403" r:id="rId6"/>
    <p:sldId id="404" r:id="rId7"/>
    <p:sldId id="400" r:id="rId8"/>
    <p:sldId id="407" r:id="rId9"/>
    <p:sldId id="393" r:id="rId10"/>
    <p:sldId id="270" r:id="rId11"/>
    <p:sldId id="398" r:id="rId12"/>
    <p:sldId id="278" r:id="rId13"/>
    <p:sldId id="321" r:id="rId14"/>
    <p:sldId id="391" r:id="rId15"/>
    <p:sldId id="405" r:id="rId16"/>
    <p:sldId id="272"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0B2D60-B326-47E5-AA90-1B6B6DE111D5}">
          <p14:sldIdLst>
            <p14:sldId id="257"/>
            <p14:sldId id="403"/>
            <p14:sldId id="404"/>
            <p14:sldId id="400"/>
            <p14:sldId id="407"/>
            <p14:sldId id="393"/>
            <p14:sldId id="270"/>
            <p14:sldId id="398"/>
            <p14:sldId id="278"/>
            <p14:sldId id="321"/>
            <p14:sldId id="391"/>
          </p14:sldIdLst>
        </p14:section>
        <p14:section name="Spare Slides" id="{E8069F2F-731C-4A2A-9502-7E63EA02AF57}">
          <p14:sldIdLst>
            <p14:sldId id="405"/>
            <p14:sldId id="272"/>
            <p14:sldId id="268"/>
          </p14:sldIdLst>
        </p14:section>
      </p14:sectionLst>
    </p:ex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F2249-E1AC-4C4C-9CF7-93524A337302}" v="1305" dt="2023-04-07T22:03:53.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31" autoAdjust="0"/>
  </p:normalViewPr>
  <p:slideViewPr>
    <p:cSldViewPr snapToGrid="0">
      <p:cViewPr varScale="1">
        <p:scale>
          <a:sx n="84" d="100"/>
          <a:sy n="84" d="100"/>
        </p:scale>
        <p:origin x="990" y="90"/>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a:lstStyle/>
        <a:p>
          <a:endParaRPr lang="en-US"/>
        </a:p>
      </dgm:t>
    </dgm:pt>
    <dgm:pt modelId="{4259F840-24E7-476F-9F30-482E46395856}">
      <dgm:prSet phldrT="[Text]" custT="1"/>
      <dgm:spPr/>
      <dgm:t>
        <a:bodyPr/>
        <a:lstStyle/>
        <a:p>
          <a:r>
            <a:rPr lang="en-US" sz="1800" dirty="0">
              <a:latin typeface="+mn-lt"/>
            </a:rPr>
            <a:t>Develop</a:t>
          </a:r>
        </a:p>
      </dgm:t>
    </dgm:pt>
    <dgm:pt modelId="{FCE8068D-7E50-4749-A8D0-ADEDAC5637B3}" type="parTrans" cxnId="{42EE41D1-3C16-4937-BB38-B076896C09A0}">
      <dgm:prSet/>
      <dgm:spPr/>
      <dgm:t>
        <a:bodyPr/>
        <a:lstStyle/>
        <a:p>
          <a:endParaRPr lang="en-US" sz="1800">
            <a:latin typeface="+mn-lt"/>
          </a:endParaRPr>
        </a:p>
      </dgm:t>
    </dgm:pt>
    <dgm:pt modelId="{DCC444A4-F20A-48F5-A61E-47BFFF185A57}" type="sibTrans" cxnId="{42EE41D1-3C16-4937-BB38-B076896C09A0}">
      <dgm:prSet/>
      <dgm:spPr/>
      <dgm:t>
        <a:bodyPr/>
        <a:lstStyle/>
        <a:p>
          <a:endParaRPr lang="en-US" sz="1800">
            <a:latin typeface="+mn-lt"/>
          </a:endParaRPr>
        </a:p>
      </dgm:t>
    </dgm:pt>
    <dgm:pt modelId="{B54C8F6C-BE1E-4EAB-B7A0-48DE01FFAA36}">
      <dgm:prSet phldrT="[Text]" custT="1"/>
      <dgm:spPr/>
      <dgm:t>
        <a:bodyPr/>
        <a:lstStyle/>
        <a:p>
          <a:pPr>
            <a:buFont typeface="Symbol" panose="05050102010706020507" pitchFamily="18" charset="2"/>
            <a:buChar char=""/>
          </a:pPr>
          <a:r>
            <a:rPr lang="en-US" sz="1800" dirty="0">
              <a:latin typeface="+mn-lt"/>
            </a:rPr>
            <a:t>(Now-Aug) Continue to develop payload hardware and software.  </a:t>
          </a:r>
        </a:p>
      </dgm:t>
    </dgm:pt>
    <dgm:pt modelId="{8DE7CD45-B7C0-432E-B819-6A7D97E31315}" type="parTrans" cxnId="{770CA1CC-3DDD-451E-AE83-A71CA570260C}">
      <dgm:prSet/>
      <dgm:spPr/>
      <dgm:t>
        <a:bodyPr/>
        <a:lstStyle/>
        <a:p>
          <a:endParaRPr lang="en-US" sz="1800">
            <a:latin typeface="+mn-lt"/>
          </a:endParaRPr>
        </a:p>
      </dgm:t>
    </dgm:pt>
    <dgm:pt modelId="{C33B8BEF-A818-4A2F-A99A-E2B29895E184}" type="sibTrans" cxnId="{770CA1CC-3DDD-451E-AE83-A71CA570260C}">
      <dgm:prSet/>
      <dgm:spPr/>
      <dgm:t>
        <a:bodyPr/>
        <a:lstStyle/>
        <a:p>
          <a:endParaRPr lang="en-US" sz="1800">
            <a:latin typeface="+mn-lt"/>
          </a:endParaRPr>
        </a:p>
      </dgm:t>
    </dgm:pt>
    <dgm:pt modelId="{A4C0B4E4-70AD-4901-9E3F-7EA25DD6DAA1}">
      <dgm:prSet phldrT="[Text]" custT="1"/>
      <dgm:spPr/>
      <dgm:t>
        <a:bodyPr/>
        <a:lstStyle/>
        <a:p>
          <a:pPr>
            <a:buFont typeface="Symbol" panose="05050102010706020507" pitchFamily="18" charset="2"/>
            <a:buChar char=""/>
          </a:pPr>
          <a:r>
            <a:rPr lang="en-US" sz="1800" dirty="0">
              <a:latin typeface="+mn-lt"/>
            </a:rPr>
            <a:t>(Aug-Oct)Test MDE in full stack. Final debugging. Forced error analysis </a:t>
          </a:r>
        </a:p>
      </dgm:t>
    </dgm:pt>
    <dgm:pt modelId="{701D9033-BAD3-4299-933F-A47AFDC2ECD0}" type="parTrans" cxnId="{5E74CB62-E52E-4CEE-8AA1-9812BFC0D67E}">
      <dgm:prSet/>
      <dgm:spPr/>
      <dgm:t>
        <a:bodyPr/>
        <a:lstStyle/>
        <a:p>
          <a:endParaRPr lang="en-US" sz="1800">
            <a:latin typeface="+mn-lt"/>
          </a:endParaRPr>
        </a:p>
      </dgm:t>
    </dgm:pt>
    <dgm:pt modelId="{657DB10D-2517-48AA-B970-6D815DBD4123}" type="sibTrans" cxnId="{5E74CB62-E52E-4CEE-8AA1-9812BFC0D67E}">
      <dgm:prSet/>
      <dgm:spPr/>
      <dgm:t>
        <a:bodyPr/>
        <a:lstStyle/>
        <a:p>
          <a:endParaRPr lang="en-US" sz="1800">
            <a:latin typeface="+mn-lt"/>
          </a:endParaRPr>
        </a:p>
      </dgm:t>
    </dgm:pt>
    <dgm:pt modelId="{87BF7896-20EA-4E8F-B6F4-A34EC5C9CB50}">
      <dgm:prSet phldrT="[Text]" custT="1"/>
      <dgm:spPr/>
      <dgm:t>
        <a:bodyPr/>
        <a:lstStyle/>
        <a:p>
          <a:r>
            <a:rPr lang="en-US" sz="1800" dirty="0">
              <a:latin typeface="+mn-lt"/>
            </a:rPr>
            <a:t>Deliver &amp; Launch</a:t>
          </a:r>
        </a:p>
      </dgm:t>
    </dgm:pt>
    <dgm:pt modelId="{05E47BA5-F724-4AEE-9B5B-401F18E028E6}" type="parTrans" cxnId="{92330C11-C197-4512-BDA4-8D8A69AF7D1C}">
      <dgm:prSet/>
      <dgm:spPr/>
      <dgm:t>
        <a:bodyPr/>
        <a:lstStyle/>
        <a:p>
          <a:endParaRPr lang="en-US" sz="1800">
            <a:latin typeface="+mn-lt"/>
          </a:endParaRPr>
        </a:p>
      </dgm:t>
    </dgm:pt>
    <dgm:pt modelId="{D63CE73E-35DE-48C3-8753-7648BC953C0D}" type="sibTrans" cxnId="{92330C11-C197-4512-BDA4-8D8A69AF7D1C}">
      <dgm:prSet/>
      <dgm:spPr/>
      <dgm:t>
        <a:bodyPr/>
        <a:lstStyle/>
        <a:p>
          <a:endParaRPr lang="en-US" sz="1800">
            <a:latin typeface="+mn-lt"/>
          </a:endParaRPr>
        </a:p>
      </dgm:t>
    </dgm:pt>
    <dgm:pt modelId="{43CBB0A2-9D75-4264-8A30-3E8974B40658}">
      <dgm:prSet phldrT="[Text]" custT="1"/>
      <dgm:spPr/>
      <dgm:t>
        <a:bodyPr/>
        <a:lstStyle/>
        <a:p>
          <a:pPr>
            <a:buFont typeface="Symbol" panose="05050102010706020507" pitchFamily="18" charset="2"/>
            <a:buNone/>
          </a:pPr>
          <a:r>
            <a:rPr lang="en-US" sz="1800" dirty="0">
              <a:latin typeface="+mn-lt"/>
            </a:rPr>
            <a:t>TBD, Battery still on “vacation”</a:t>
          </a:r>
        </a:p>
      </dgm:t>
    </dgm:pt>
    <dgm:pt modelId="{F806E590-5F8E-48A1-96AC-9E738290D2ED}" type="parTrans" cxnId="{4D2DF581-8128-4440-9E51-29109DC6ED52}">
      <dgm:prSet/>
      <dgm:spPr/>
      <dgm:t>
        <a:bodyPr/>
        <a:lstStyle/>
        <a:p>
          <a:endParaRPr lang="en-US" sz="1800">
            <a:latin typeface="+mn-lt"/>
          </a:endParaRPr>
        </a:p>
      </dgm:t>
    </dgm:pt>
    <dgm:pt modelId="{20F77EFB-335C-4BC3-AD95-8421EDF343E6}" type="sibTrans" cxnId="{4D2DF581-8128-4440-9E51-29109DC6ED52}">
      <dgm:prSet/>
      <dgm:spPr/>
      <dgm:t>
        <a:bodyPr/>
        <a:lstStyle/>
        <a:p>
          <a:endParaRPr lang="en-US" sz="1800">
            <a:latin typeface="+mn-lt"/>
          </a:endParaRPr>
        </a:p>
      </dgm:t>
    </dgm:pt>
    <dgm:pt modelId="{3DE6FF16-CA4D-4D34-ABEB-8BE6A40B5E52}">
      <dgm:prSet phldrT="[Text]" custT="1"/>
      <dgm:spPr/>
      <dgm:t>
        <a:bodyPr/>
        <a:lstStyle/>
        <a:p>
          <a:pPr>
            <a:buFont typeface="Symbol" panose="05050102010706020507" pitchFamily="18" charset="2"/>
            <a:buChar char=""/>
          </a:pPr>
          <a:r>
            <a:rPr lang="en-US" sz="1800" dirty="0">
              <a:latin typeface="+mn-lt"/>
            </a:rPr>
            <a:t>Collect</a:t>
          </a:r>
        </a:p>
      </dgm:t>
    </dgm:pt>
    <dgm:pt modelId="{DA9CCCCB-8206-4757-82C8-F885E9D238B5}" type="parTrans" cxnId="{636DE8C5-F706-4BA5-855F-85FD2239E2BE}">
      <dgm:prSet/>
      <dgm:spPr/>
      <dgm:t>
        <a:bodyPr/>
        <a:lstStyle/>
        <a:p>
          <a:endParaRPr lang="en-US" sz="1800"/>
        </a:p>
      </dgm:t>
    </dgm:pt>
    <dgm:pt modelId="{986162A7-6F89-4679-B40E-33A17DA21B73}" type="sibTrans" cxnId="{636DE8C5-F706-4BA5-855F-85FD2239E2BE}">
      <dgm:prSet/>
      <dgm:spPr/>
      <dgm:t>
        <a:bodyPr/>
        <a:lstStyle/>
        <a:p>
          <a:endParaRPr lang="en-US" sz="1800"/>
        </a:p>
      </dgm:t>
    </dgm:pt>
    <dgm:pt modelId="{AC76BE15-3E8A-498B-91BD-CF772C26B6F1}">
      <dgm:prSet phldrT="[Text]" custT="1"/>
      <dgm:spPr/>
      <dgm:t>
        <a:bodyPr/>
        <a:lstStyle/>
        <a:p>
          <a:pPr>
            <a:buFont typeface="Symbol" panose="05050102010706020507" pitchFamily="18" charset="2"/>
            <a:buChar char=""/>
          </a:pPr>
          <a:r>
            <a:rPr lang="en-US" sz="1800" dirty="0">
              <a:latin typeface="+mn-lt"/>
            </a:rPr>
            <a:t>Analyze</a:t>
          </a:r>
        </a:p>
      </dgm:t>
    </dgm:pt>
    <dgm:pt modelId="{00CCB400-064A-4EF5-9806-9534D9AC69AD}" type="parTrans" cxnId="{140A4778-8248-44DE-B78A-23C578A77D7E}">
      <dgm:prSet/>
      <dgm:spPr/>
      <dgm:t>
        <a:bodyPr/>
        <a:lstStyle/>
        <a:p>
          <a:endParaRPr lang="en-US" sz="1800"/>
        </a:p>
      </dgm:t>
    </dgm:pt>
    <dgm:pt modelId="{662A3D6E-7238-444F-BC0B-C7A4321261DB}" type="sibTrans" cxnId="{140A4778-8248-44DE-B78A-23C578A77D7E}">
      <dgm:prSet/>
      <dgm:spPr/>
      <dgm:t>
        <a:bodyPr/>
        <a:lstStyle/>
        <a:p>
          <a:endParaRPr lang="en-US" sz="1800"/>
        </a:p>
      </dgm:t>
    </dgm:pt>
    <dgm:pt modelId="{73820394-2159-4075-9E6F-217263B07F8B}">
      <dgm:prSet phldrT="[Text]" custT="1"/>
      <dgm:spPr/>
      <dgm:t>
        <a:bodyPr/>
        <a:lstStyle/>
        <a:p>
          <a:pPr>
            <a:buFont typeface="Symbol" panose="05050102010706020507" pitchFamily="18" charset="2"/>
            <a:buNone/>
          </a:pPr>
          <a:r>
            <a:rPr lang="en-US" sz="1800" dirty="0">
              <a:latin typeface="+mn-lt"/>
            </a:rPr>
            <a:t>Data is analyzed and conclusions drawn and elaborated</a:t>
          </a:r>
        </a:p>
      </dgm:t>
    </dgm:pt>
    <dgm:pt modelId="{A861A835-3A0D-4B09-8870-87D7FDC7B27F}" type="parTrans" cxnId="{19CF03A0-47BE-4ABD-A62C-A27E16D6C5A3}">
      <dgm:prSet/>
      <dgm:spPr/>
      <dgm:t>
        <a:bodyPr/>
        <a:lstStyle/>
        <a:p>
          <a:endParaRPr lang="en-US" sz="1800"/>
        </a:p>
      </dgm:t>
    </dgm:pt>
    <dgm:pt modelId="{D383A36B-470D-499F-AE13-85A6B2495524}" type="sibTrans" cxnId="{19CF03A0-47BE-4ABD-A62C-A27E16D6C5A3}">
      <dgm:prSet/>
      <dgm:spPr/>
      <dgm:t>
        <a:bodyPr/>
        <a:lstStyle/>
        <a:p>
          <a:endParaRPr lang="en-US" sz="1800"/>
        </a:p>
      </dgm:t>
    </dgm:pt>
    <dgm:pt modelId="{C032D242-8D23-4EEC-A10A-7B0691E5A409}">
      <dgm:prSet phldrT="[Text]" custT="1"/>
      <dgm:spPr/>
      <dgm:t>
        <a:bodyPr/>
        <a:lstStyle/>
        <a:p>
          <a:pPr>
            <a:buFont typeface="Symbol" panose="05050102010706020507" pitchFamily="18" charset="2"/>
            <a:buChar char=""/>
          </a:pPr>
          <a:r>
            <a:rPr lang="en-US" sz="1800" dirty="0">
              <a:latin typeface="+mn-lt"/>
            </a:rPr>
            <a:t>MDE collects SEU data and transmits to ground</a:t>
          </a:r>
        </a:p>
      </dgm:t>
    </dgm:pt>
    <dgm:pt modelId="{167DA838-BF1F-42A4-81E8-806F40795A14}" type="parTrans" cxnId="{D9403C73-FB83-47D6-85AE-067D49ED63F2}">
      <dgm:prSet/>
      <dgm:spPr/>
      <dgm:t>
        <a:bodyPr/>
        <a:lstStyle/>
        <a:p>
          <a:endParaRPr lang="en-US" sz="1800"/>
        </a:p>
      </dgm:t>
    </dgm:pt>
    <dgm:pt modelId="{7EFA60CA-572D-434D-B452-A4ACBAEB4D2C}" type="sibTrans" cxnId="{D9403C73-FB83-47D6-85AE-067D49ED63F2}">
      <dgm:prSet/>
      <dgm:spPr/>
      <dgm:t>
        <a:bodyPr/>
        <a:lstStyle/>
        <a:p>
          <a:endParaRPr lang="en-US" sz="1800"/>
        </a:p>
      </dgm:t>
    </dgm:pt>
    <dgm:pt modelId="{E4033A39-DCC4-4038-9562-AEDDBBB37A99}">
      <dgm:prSet phldrT="[Text]" custT="1"/>
      <dgm:spPr/>
      <dgm:t>
        <a:bodyPr/>
        <a:lstStyle/>
        <a:p>
          <a:r>
            <a:rPr lang="en-US" sz="1800" dirty="0">
              <a:latin typeface="+mn-lt"/>
            </a:rPr>
            <a:t>Test</a:t>
          </a:r>
        </a:p>
      </dgm:t>
    </dgm:pt>
    <dgm:pt modelId="{80AB0E5B-0C58-465D-A545-5B21133D2849}" type="sibTrans" cxnId="{32EF2862-2950-4DF8-BEA8-CD19460CCA31}">
      <dgm:prSet/>
      <dgm:spPr/>
      <dgm:t>
        <a:bodyPr/>
        <a:lstStyle/>
        <a:p>
          <a:endParaRPr lang="en-US" sz="1800">
            <a:latin typeface="+mn-lt"/>
          </a:endParaRPr>
        </a:p>
      </dgm:t>
    </dgm:pt>
    <dgm:pt modelId="{048EEAE6-78BA-4B00-B7BB-9C22DBB1E8F4}" type="parTrans" cxnId="{32EF2862-2950-4DF8-BEA8-CD19460CCA31}">
      <dgm:prSet/>
      <dgm:spPr/>
      <dgm:t>
        <a:bodyPr/>
        <a:lstStyle/>
        <a:p>
          <a:endParaRPr lang="en-US" sz="1800">
            <a:latin typeface="+mn-lt"/>
          </a:endParaRPr>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5">
              <a:hueOff val="90002"/>
              <a:satOff val="2173"/>
              <a:lumOff val="-1049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5">
        <dgm:presLayoutVars>
          <dgm:bulletEnabled val="1"/>
        </dgm:presLayoutVars>
      </dgm:prSet>
      <dgm:spPr/>
    </dgm:pt>
    <dgm:pt modelId="{FE9B27EB-7AC7-485A-9A55-41E8118F9EAF}" type="pres">
      <dgm:prSet presAssocID="{3DE6FF16-CA4D-4D34-ABEB-8BE6A40B5E52}" presName="ConnectLine1" presStyleLbl="sibTrans1D1" presStyleIdx="3" presStyleCnt="5"/>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5">
        <dgm:presLayoutVars>
          <dgm:bulletEnabled val="1"/>
        </dgm:presLayoutVars>
      </dgm:prSet>
      <dgm:spPr/>
    </dgm:pt>
    <dgm:pt modelId="{18F1C823-9ACD-4FCD-8102-F468DCE57A45}" type="pres">
      <dgm:prSet presAssocID="{AC76BE15-3E8A-498B-91BD-CF772C26B6F1}" presName="ConnectLine1" presStyleLbl="sibTrans1D1" presStyleIdx="4" presStyleCnt="5"/>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4" presStyleCnt="5"/>
      <dgm:spPr/>
    </dgm:pt>
    <dgm:pt modelId="{11CAE2E7-2E06-450A-A729-9C2DCEF85421}" type="pres">
      <dgm:prSet presAssocID="{AC76BE15-3E8A-498B-91BD-CF772C26B6F1}"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434223" y="1011950"/>
          <a:ext cx="397986" cy="195596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Develop</a:t>
          </a:r>
        </a:p>
      </dsp:txBody>
      <dsp:txXfrm rot="5400000">
        <a:off x="674664" y="1810365"/>
        <a:ext cx="1936532" cy="359130"/>
      </dsp:txXfrm>
    </dsp:sp>
    <dsp:sp modelId="{45A02F84-C6CB-43F5-AEE4-3EA66C2BD25F}">
      <dsp:nvSpPr>
        <dsp:cNvPr id="0" name=""/>
        <dsp:cNvSpPr/>
      </dsp:nvSpPr>
      <dsp:spPr>
        <a:xfrm>
          <a:off x="3249"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(Now-Aug) Continue to develop payload hardware and software.  </a:t>
          </a:r>
        </a:p>
      </dsp:txBody>
      <dsp:txXfrm>
        <a:off x="3249" y="0"/>
        <a:ext cx="3259934" cy="1392951"/>
      </dsp:txXfrm>
    </dsp:sp>
    <dsp:sp modelId="{6BA46904-CB7C-4538-BD49-D3891EF19552}">
      <dsp:nvSpPr>
        <dsp:cNvPr id="0" name=""/>
        <dsp:cNvSpPr/>
      </dsp:nvSpPr>
      <dsp:spPr>
        <a:xfrm>
          <a:off x="1633216" y="1472548"/>
          <a:ext cx="0" cy="31838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593417" y="1392951"/>
          <a:ext cx="79597" cy="795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611196" y="1790937"/>
          <a:ext cx="1955960" cy="397986"/>
        </a:xfrm>
        <a:prstGeom prst="rect">
          <a:avLst/>
        </a:prstGeom>
        <a:solidFill>
          <a:schemeClr val="accent5">
            <a:hueOff val="90002"/>
            <a:satOff val="2173"/>
            <a:lumOff val="-10490"/>
            <a:alphaOff val="0"/>
          </a:schemeClr>
        </a:solidFill>
        <a:ln w="12700" cap="flat" cmpd="sng" algn="ctr">
          <a:solidFill>
            <a:schemeClr val="accent5">
              <a:hueOff val="90002"/>
              <a:satOff val="2173"/>
              <a:lumOff val="-10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Test</a:t>
          </a:r>
        </a:p>
      </dsp:txBody>
      <dsp:txXfrm>
        <a:off x="2611196" y="1790937"/>
        <a:ext cx="1955960" cy="397986"/>
      </dsp:txXfrm>
    </dsp:sp>
    <dsp:sp modelId="{FEBD3C2A-A340-470A-A475-AE614EA07678}">
      <dsp:nvSpPr>
        <dsp:cNvPr id="0" name=""/>
        <dsp:cNvSpPr/>
      </dsp:nvSpPr>
      <dsp:spPr>
        <a:xfrm>
          <a:off x="1959209"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(Aug-Oct)Test MDE in full stack. Final debugging. Forced error analysis </a:t>
          </a:r>
        </a:p>
      </dsp:txBody>
      <dsp:txXfrm>
        <a:off x="1959209" y="2586910"/>
        <a:ext cx="3259934" cy="1392951"/>
      </dsp:txXfrm>
    </dsp:sp>
    <dsp:sp modelId="{080474C8-0FEA-4FD1-97F1-0978CFB4A37F}">
      <dsp:nvSpPr>
        <dsp:cNvPr id="0" name=""/>
        <dsp:cNvSpPr/>
      </dsp:nvSpPr>
      <dsp:spPr>
        <a:xfrm>
          <a:off x="3589176" y="2188924"/>
          <a:ext cx="0" cy="318388"/>
        </a:xfrm>
        <a:prstGeom prst="line">
          <a:avLst/>
        </a:prstGeom>
        <a:noFill/>
        <a:ln w="6350" cap="flat" cmpd="sng" algn="ctr">
          <a:solidFill>
            <a:schemeClr val="accent5">
              <a:hueOff val="90002"/>
              <a:satOff val="2173"/>
              <a:lumOff val="-104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549378" y="2507313"/>
          <a:ext cx="79597" cy="79597"/>
        </a:xfrm>
        <a:prstGeom prst="ellipse">
          <a:avLst/>
        </a:prstGeom>
        <a:solidFill>
          <a:schemeClr val="accent5">
            <a:hueOff val="90002"/>
            <a:satOff val="2173"/>
            <a:lumOff val="-10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4567157" y="1790937"/>
          <a:ext cx="1955960" cy="397986"/>
        </a:xfrm>
        <a:prstGeom prst="rect">
          <a:avLst/>
        </a:prstGeom>
        <a:solidFill>
          <a:schemeClr val="accent5">
            <a:hueOff val="180003"/>
            <a:satOff val="4346"/>
            <a:lumOff val="-20980"/>
            <a:alphaOff val="0"/>
          </a:schemeClr>
        </a:solidFill>
        <a:ln w="12700" cap="flat" cmpd="sng" algn="ctr">
          <a:solidFill>
            <a:schemeClr val="accent5">
              <a:hueOff val="180003"/>
              <a:satOff val="4346"/>
              <a:lumOff val="-2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mn-lt"/>
            </a:rPr>
            <a:t>Deliver &amp; Launch</a:t>
          </a:r>
        </a:p>
      </dsp:txBody>
      <dsp:txXfrm>
        <a:off x="4567157" y="1790937"/>
        <a:ext cx="1955960" cy="397986"/>
      </dsp:txXfrm>
    </dsp:sp>
    <dsp:sp modelId="{80CDBBF8-C6B4-4166-87C1-DC9120CC7586}">
      <dsp:nvSpPr>
        <dsp:cNvPr id="0" name=""/>
        <dsp:cNvSpPr/>
      </dsp:nvSpPr>
      <dsp:spPr>
        <a:xfrm>
          <a:off x="3915170"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TBD, Battery still on “vacation”</a:t>
          </a:r>
        </a:p>
      </dsp:txBody>
      <dsp:txXfrm>
        <a:off x="3915170" y="0"/>
        <a:ext cx="3259934" cy="1392951"/>
      </dsp:txXfrm>
    </dsp:sp>
    <dsp:sp modelId="{89759DE5-9F8A-470E-A6D8-F13BB4DEE93D}">
      <dsp:nvSpPr>
        <dsp:cNvPr id="0" name=""/>
        <dsp:cNvSpPr/>
      </dsp:nvSpPr>
      <dsp:spPr>
        <a:xfrm>
          <a:off x="5545137" y="1472548"/>
          <a:ext cx="0" cy="31838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5505338" y="1392951"/>
          <a:ext cx="79597" cy="79597"/>
        </a:xfrm>
        <a:prstGeom prst="ellipse">
          <a:avLst/>
        </a:prstGeom>
        <a:solidFill>
          <a:schemeClr val="accent5">
            <a:hueOff val="180003"/>
            <a:satOff val="4346"/>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6523117" y="1790937"/>
          <a:ext cx="1955960" cy="397986"/>
        </a:xfrm>
        <a:prstGeom prst="rect">
          <a:avLst/>
        </a:prstGeom>
        <a:solidFill>
          <a:schemeClr val="accent5">
            <a:hueOff val="270005"/>
            <a:satOff val="6519"/>
            <a:lumOff val="-31471"/>
            <a:alphaOff val="0"/>
          </a:schemeClr>
        </a:solidFill>
        <a:ln w="12700" cap="flat" cmpd="sng" algn="ctr">
          <a:solidFill>
            <a:schemeClr val="accent5">
              <a:hueOff val="270005"/>
              <a:satOff val="6519"/>
              <a:lumOff val="-3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Collect</a:t>
          </a:r>
        </a:p>
      </dsp:txBody>
      <dsp:txXfrm>
        <a:off x="6523117" y="1790937"/>
        <a:ext cx="1955960" cy="397986"/>
      </dsp:txXfrm>
    </dsp:sp>
    <dsp:sp modelId="{1BB5FD64-47F9-47A3-911F-535BFE17A3B9}">
      <dsp:nvSpPr>
        <dsp:cNvPr id="0" name=""/>
        <dsp:cNvSpPr/>
      </dsp:nvSpPr>
      <dsp:spPr>
        <a:xfrm>
          <a:off x="5871130" y="258691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anchor="t"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MDE collects SEU data and transmits to ground</a:t>
          </a:r>
        </a:p>
      </dsp:txBody>
      <dsp:txXfrm>
        <a:off x="5871130" y="2586910"/>
        <a:ext cx="3259934" cy="1392951"/>
      </dsp:txXfrm>
    </dsp:sp>
    <dsp:sp modelId="{FE9B27EB-7AC7-485A-9A55-41E8118F9EAF}">
      <dsp:nvSpPr>
        <dsp:cNvPr id="0" name=""/>
        <dsp:cNvSpPr/>
      </dsp:nvSpPr>
      <dsp:spPr>
        <a:xfrm>
          <a:off x="7501098" y="2188924"/>
          <a:ext cx="0" cy="31838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7461299" y="2507313"/>
          <a:ext cx="79597" cy="79597"/>
        </a:xfrm>
        <a:prstGeom prst="ellipse">
          <a:avLst/>
        </a:prstGeom>
        <a:solidFill>
          <a:schemeClr val="accent5">
            <a:hueOff val="270005"/>
            <a:satOff val="6519"/>
            <a:lumOff val="-3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rot="5400000">
          <a:off x="9258065" y="1011950"/>
          <a:ext cx="397986" cy="1955960"/>
        </a:xfrm>
        <a:prstGeom prst="round2SameRect">
          <a:avLst/>
        </a:prstGeom>
        <a:solidFill>
          <a:schemeClr val="accent5">
            <a:hueOff val="360006"/>
            <a:satOff val="8692"/>
            <a:lumOff val="-41961"/>
            <a:alphaOff val="0"/>
          </a:schemeClr>
        </a:solidFill>
        <a:ln w="12700" cap="flat" cmpd="sng" algn="ctr">
          <a:solidFill>
            <a:schemeClr val="accent5">
              <a:hueOff val="360006"/>
              <a:satOff val="8692"/>
              <a:lumOff val="-4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Analyze</a:t>
          </a:r>
        </a:p>
      </dsp:txBody>
      <dsp:txXfrm rot="-5400000">
        <a:off x="8479078" y="1810365"/>
        <a:ext cx="1936532" cy="359130"/>
      </dsp:txXfrm>
    </dsp:sp>
    <dsp:sp modelId="{1FA3C236-5719-4A33-A6BB-80FA85F940E3}">
      <dsp:nvSpPr>
        <dsp:cNvPr id="0" name=""/>
        <dsp:cNvSpPr/>
      </dsp:nvSpPr>
      <dsp:spPr>
        <a:xfrm>
          <a:off x="7827091" y="0"/>
          <a:ext cx="3259934" cy="1392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anchor="b" anchorCtr="1">
          <a:noAutofit/>
        </a:bodyPr>
        <a:lstStyle/>
        <a:p>
          <a:pPr marL="0" lvl="0" indent="0" algn="ctr" defTabSz="800100">
            <a:lnSpc>
              <a:spcPct val="90000"/>
            </a:lnSpc>
            <a:spcBef>
              <a:spcPct val="0"/>
            </a:spcBef>
            <a:spcAft>
              <a:spcPct val="35000"/>
            </a:spcAft>
            <a:buFont typeface="Symbol" panose="05050102010706020507" pitchFamily="18" charset="2"/>
            <a:buNone/>
          </a:pPr>
          <a:r>
            <a:rPr lang="en-US" sz="1800" kern="1200" dirty="0">
              <a:latin typeface="+mn-lt"/>
            </a:rPr>
            <a:t>Data is analyzed and conclusions drawn and elaborated</a:t>
          </a:r>
        </a:p>
      </dsp:txBody>
      <dsp:txXfrm>
        <a:off x="7827091" y="0"/>
        <a:ext cx="3259934" cy="1392951"/>
      </dsp:txXfrm>
    </dsp:sp>
    <dsp:sp modelId="{18F1C823-9ACD-4FCD-8102-F468DCE57A45}">
      <dsp:nvSpPr>
        <dsp:cNvPr id="0" name=""/>
        <dsp:cNvSpPr/>
      </dsp:nvSpPr>
      <dsp:spPr>
        <a:xfrm>
          <a:off x="9457058" y="1472548"/>
          <a:ext cx="0" cy="31838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9417260" y="1392951"/>
          <a:ext cx="79597" cy="79597"/>
        </a:xfrm>
        <a:prstGeom prst="ellipse">
          <a:avLst/>
        </a:prstGeom>
        <a:solidFill>
          <a:schemeClr val="accent5">
            <a:hueOff val="360006"/>
            <a:satOff val="8692"/>
            <a:lumOff val="-4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4/27/2023</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3A999-5E0E-42CA-8400-604AE921FF7C}" type="slidenum">
              <a:rPr lang="en-US" smtClean="0"/>
              <a:t>10</a:t>
            </a:fld>
            <a:endParaRPr lang="en-US"/>
          </a:p>
        </p:txBody>
      </p:sp>
    </p:spTree>
    <p:extLst>
      <p:ext uri="{BB962C8B-B14F-4D97-AF65-F5344CB8AC3E}">
        <p14:creationId xmlns:p14="http://schemas.microsoft.com/office/powerpoint/2010/main" val="4150892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11</a:t>
            </a:fld>
            <a:endParaRPr lang="en-US"/>
          </a:p>
        </p:txBody>
      </p:sp>
    </p:spTree>
    <p:extLst>
      <p:ext uri="{BB962C8B-B14F-4D97-AF65-F5344CB8AC3E}">
        <p14:creationId xmlns:p14="http://schemas.microsoft.com/office/powerpoint/2010/main" val="335733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3A999-5E0E-42CA-8400-604AE921FF7C}" type="slidenum">
              <a:rPr lang="en-US" smtClean="0"/>
              <a:t>12</a:t>
            </a:fld>
            <a:endParaRPr lang="en-US"/>
          </a:p>
        </p:txBody>
      </p:sp>
    </p:spTree>
    <p:extLst>
      <p:ext uri="{BB962C8B-B14F-4D97-AF65-F5344CB8AC3E}">
        <p14:creationId xmlns:p14="http://schemas.microsoft.com/office/powerpoint/2010/main" val="407211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C0559-D619-4E56-BF6F-3712370C2150}" type="slidenum">
              <a:rPr lang="en-US" smtClean="0"/>
              <a:t>13</a:t>
            </a:fld>
            <a:endParaRPr lang="en-US"/>
          </a:p>
        </p:txBody>
      </p:sp>
    </p:spTree>
    <p:extLst>
      <p:ext uri="{BB962C8B-B14F-4D97-AF65-F5344CB8AC3E}">
        <p14:creationId xmlns:p14="http://schemas.microsoft.com/office/powerpoint/2010/main" val="514541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3A999-5E0E-42CA-8400-604AE921FF7C}" type="slidenum">
              <a:rPr lang="en-US" smtClean="0"/>
              <a:t>14</a:t>
            </a:fld>
            <a:endParaRPr lang="en-US"/>
          </a:p>
        </p:txBody>
      </p:sp>
    </p:spTree>
    <p:extLst>
      <p:ext uri="{BB962C8B-B14F-4D97-AF65-F5344CB8AC3E}">
        <p14:creationId xmlns:p14="http://schemas.microsoft.com/office/powerpoint/2010/main" val="39633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MDE tests the degradation of Computer memory in Low Earth Orbit LEO against exposure to solar radiation</a:t>
            </a:r>
          </a:p>
          <a:p>
            <a:pPr marL="171450" indent="-171450">
              <a:buFont typeface="Arial" panose="020B0604020202020204" pitchFamily="34" charset="0"/>
              <a:buChar char="•"/>
            </a:pPr>
            <a:r>
              <a:rPr lang="en-US" dirty="0"/>
              <a:t>SEU is caused by charged particles colliding with individual memory cells and disrupting the charge held possibly altering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Simultaneously test 4 different memory types: </a:t>
            </a:r>
            <a:r>
              <a:rPr lang="en-US" dirty="0">
                <a:solidFill>
                  <a:srgbClr val="FFFFFF"/>
                </a:solidFill>
              </a:rPr>
              <a:t>FLASH,  FRAM,  MRAM,  SRAM</a:t>
            </a:r>
          </a:p>
          <a:p>
            <a:pPr marL="171450" indent="-171450">
              <a:buFont typeface="Arial" panose="020B0604020202020204" pitchFamily="34" charset="0"/>
              <a:buChar char="•"/>
            </a:pPr>
            <a:r>
              <a:rPr lang="en-US" dirty="0"/>
              <a:t>Completely undergraduate designed and developed</a:t>
            </a:r>
          </a:p>
          <a:p>
            <a:endParaRPr lang="en-US" dirty="0"/>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a:t>
            </a:fld>
            <a:endParaRPr lang="en-US"/>
          </a:p>
        </p:txBody>
      </p:sp>
    </p:spTree>
    <p:extLst>
      <p:ext uri="{BB962C8B-B14F-4D97-AF65-F5344CB8AC3E}">
        <p14:creationId xmlns:p14="http://schemas.microsoft.com/office/powerpoint/2010/main" val="3881629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direct comparison of mems with all other with no system dependencies </a:t>
            </a:r>
          </a:p>
          <a:p>
            <a:pPr marL="628650" lvl="1" indent="-171450">
              <a:buFont typeface="Arial" panose="020B0604020202020204" pitchFamily="34" charset="0"/>
              <a:buChar char="•"/>
            </a:pPr>
            <a:r>
              <a:rPr lang="en-US" dirty="0"/>
              <a:t>Memory not a factor of the experiment, it is the experiment.</a:t>
            </a:r>
          </a:p>
          <a:p>
            <a:pPr marL="171450" lvl="0" indent="-171450">
              <a:buFont typeface="Arial" panose="020B0604020202020204" pitchFamily="34" charset="0"/>
              <a:buChar char="•"/>
            </a:pPr>
            <a:r>
              <a:rPr lang="en-US" dirty="0"/>
              <a:t>Off the shelf components (mouser or </a:t>
            </a:r>
            <a:r>
              <a:rPr lang="en-US" dirty="0" err="1"/>
              <a:t>Digikey</a:t>
            </a:r>
            <a:r>
              <a:rPr lang="en-US" dirty="0"/>
              <a:t>)</a:t>
            </a:r>
          </a:p>
          <a:p>
            <a:pPr marL="171450" indent="-171450">
              <a:buFont typeface="Arial" panose="020B0604020202020204" pitchFamily="34" charset="0"/>
              <a:buChar char="•"/>
            </a:pPr>
            <a:r>
              <a:rPr lang="en-US" dirty="0"/>
              <a:t>Collected data relevant to all radiation prone environments </a:t>
            </a:r>
          </a:p>
          <a:p>
            <a:pPr marL="628650" lvl="1" indent="-171450">
              <a:buFont typeface="Arial" panose="020B0604020202020204" pitchFamily="34" charset="0"/>
              <a:buChar char="•"/>
            </a:pPr>
            <a:r>
              <a:rPr lang="en-US" dirty="0"/>
              <a:t>Nuclear Energy, Medical applications, Space</a:t>
            </a:r>
          </a:p>
          <a:p>
            <a:pPr marL="171450" indent="-171450">
              <a:buFont typeface="Arial" panose="020B0604020202020204" pitchFamily="34" charset="0"/>
              <a:buChar char="•"/>
            </a:pPr>
            <a:r>
              <a:rPr lang="en-US" dirty="0"/>
              <a:t>Memory modules unshielded, raw behavior compared across devices.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3</a:t>
            </a:fld>
            <a:endParaRPr lang="en-US"/>
          </a:p>
        </p:txBody>
      </p:sp>
    </p:spTree>
    <p:extLst>
      <p:ext uri="{BB962C8B-B14F-4D97-AF65-F5344CB8AC3E}">
        <p14:creationId xmlns:p14="http://schemas.microsoft.com/office/powerpoint/2010/main" val="234211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experiment loop</a:t>
            </a:r>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425254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the MDE we want to learn:</a:t>
            </a:r>
          </a:p>
          <a:p>
            <a:pPr marL="171450" indent="-171450">
              <a:buFont typeface="Arial" panose="020B0604020202020204" pitchFamily="34" charset="0"/>
              <a:buChar char="•"/>
            </a:pPr>
            <a:r>
              <a:rPr lang="en-US" dirty="0"/>
              <a:t>The performance and limitations of different memory types used in the LEO environment</a:t>
            </a:r>
          </a:p>
          <a:p>
            <a:pPr marL="628650" lvl="1" indent="-171450">
              <a:buFont typeface="Arial" panose="020B0604020202020204" pitchFamily="34" charset="0"/>
              <a:buChar char="•"/>
            </a:pPr>
            <a:r>
              <a:rPr lang="en-US" dirty="0"/>
              <a:t>This also becomes relevant to other radiation relevant fields</a:t>
            </a:r>
          </a:p>
          <a:p>
            <a:pPr marL="628650" lvl="1" indent="-171450">
              <a:buFont typeface="Arial" panose="020B0604020202020204" pitchFamily="34" charset="0"/>
              <a:buChar char="•"/>
            </a:pPr>
            <a:r>
              <a:rPr lang="en-US" dirty="0"/>
              <a:t>Possibility of “hard errors”</a:t>
            </a:r>
          </a:p>
          <a:p>
            <a:pPr marL="171450" lvl="0" indent="-171450">
              <a:buFont typeface="Arial" panose="020B0604020202020204" pitchFamily="34" charset="0"/>
              <a:buChar char="•"/>
            </a:pPr>
            <a:r>
              <a:rPr lang="en-US" dirty="0"/>
              <a:t>We want to learn more about the effects that radiation has on memory by analyzing the occurrences of SEU’s,</a:t>
            </a:r>
          </a:p>
          <a:p>
            <a:pPr marL="628650" lvl="1" indent="-171450">
              <a:buFont typeface="Arial" panose="020B0604020202020204" pitchFamily="34" charset="0"/>
              <a:buChar char="•"/>
            </a:pPr>
            <a:r>
              <a:rPr lang="en-US" dirty="0"/>
              <a:t>Where in memory, when, what type and the frequency of occurrence</a:t>
            </a:r>
          </a:p>
          <a:p>
            <a:pPr marL="628650" lvl="1" indent="-171450">
              <a:buFont typeface="Arial" panose="020B0604020202020204" pitchFamily="34" charset="0"/>
              <a:buChar char="•"/>
            </a:pPr>
            <a:r>
              <a:rPr lang="en-US" dirty="0"/>
              <a:t>Solar flare? Lots of data or a French-fried satellite?</a:t>
            </a:r>
          </a:p>
          <a:p>
            <a:pPr marL="171450" lvl="0" indent="-171450">
              <a:buFont typeface="Arial" panose="020B0604020202020204" pitchFamily="34" charset="0"/>
              <a:buChar char="•"/>
            </a:pPr>
            <a:r>
              <a:rPr lang="en-US" dirty="0"/>
              <a:t>Also want to learn any mitigation, detection, or recovery techniques form analyzing the data and looking for any patterns?</a:t>
            </a:r>
          </a:p>
        </p:txBody>
      </p:sp>
      <p:sp>
        <p:nvSpPr>
          <p:cNvPr id="4" name="Slide Number Placeholder 3"/>
          <p:cNvSpPr>
            <a:spLocks noGrp="1"/>
          </p:cNvSpPr>
          <p:nvPr>
            <p:ph type="sldNum" sz="quarter" idx="5"/>
          </p:nvPr>
        </p:nvSpPr>
        <p:spPr/>
        <p:txBody>
          <a:bodyPr/>
          <a:lstStyle/>
          <a:p>
            <a:fld id="{E7CCE34D-CFF1-4FFE-815B-D050E7ED2DFD}" type="slidenum">
              <a:rPr lang="en-US" smtClean="0"/>
              <a:t>5</a:t>
            </a:fld>
            <a:endParaRPr lang="en-US"/>
          </a:p>
        </p:txBody>
      </p:sp>
    </p:spTree>
    <p:extLst>
      <p:ext uri="{BB962C8B-B14F-4D97-AF65-F5344CB8AC3E}">
        <p14:creationId xmlns:p14="http://schemas.microsoft.com/office/powerpoint/2010/main" val="383377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6</a:t>
            </a:fld>
            <a:endParaRPr lang="en-US"/>
          </a:p>
        </p:txBody>
      </p:sp>
    </p:spTree>
    <p:extLst>
      <p:ext uri="{BB962C8B-B14F-4D97-AF65-F5344CB8AC3E}">
        <p14:creationId xmlns:p14="http://schemas.microsoft.com/office/powerpoint/2010/main" val="226375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EK-TM4C was chosen because it met all of our needed character that we needed to be able to run the experiment</a:t>
            </a:r>
          </a:p>
          <a:p>
            <a:pPr marL="171450" indent="-171450">
              <a:buFont typeface="Arial" panose="020B0604020202020204" pitchFamily="34" charset="0"/>
              <a:buChar char="•"/>
            </a:pPr>
            <a:r>
              <a:rPr lang="en-US" dirty="0"/>
              <a:t>On board microcontroller host </a:t>
            </a:r>
            <a:r>
              <a:rPr lang="en-US"/>
              <a:t>all needed </a:t>
            </a:r>
            <a:r>
              <a:rPr lang="en-US" dirty="0"/>
              <a:t>peripherals to run the experiment (SPI, Timers, GPIO), and to </a:t>
            </a:r>
            <a:r>
              <a:rPr lang="en-US" dirty="0" err="1"/>
              <a:t>devep</a:t>
            </a:r>
            <a:r>
              <a:rPr lang="en-US" dirty="0"/>
              <a:t> a debug/development interface (UART, USB 2.0 Virtual Com port)</a:t>
            </a:r>
          </a:p>
          <a:p>
            <a:pPr marL="171450" indent="-171450">
              <a:buFont typeface="Arial" panose="020B0604020202020204" pitchFamily="34" charset="0"/>
              <a:buChar char="•"/>
            </a:pPr>
            <a:r>
              <a:rPr lang="en-US" dirty="0"/>
              <a:t>Able to program with TivaWare SDK. Plat form we are comfortable with from Microprocessors class (directly transferable skill)</a:t>
            </a:r>
          </a:p>
          <a:p>
            <a:pPr marL="171450" indent="-171450">
              <a:buFont typeface="Arial" panose="020B0604020202020204" pitchFamily="34" charset="0"/>
              <a:buChar char="•"/>
            </a:pPr>
            <a:r>
              <a:rPr lang="en-US" dirty="0"/>
              <a:t>Not embedded into PCB, can develop externally from other hardware, then plug and play</a:t>
            </a:r>
          </a:p>
          <a:p>
            <a:pPr marL="171450" indent="-171450">
              <a:buFont typeface="Arial" panose="020B0604020202020204" pitchFamily="34" charset="0"/>
              <a:buChar char="•"/>
            </a:pPr>
            <a:r>
              <a:rPr lang="en-US" dirty="0"/>
              <a:t>Small and Cheap</a:t>
            </a:r>
          </a:p>
          <a:p>
            <a:pPr marL="171450" indent="-171450">
              <a:buFont typeface="Arial" panose="020B0604020202020204" pitchFamily="34" charset="0"/>
              <a:buChar char="•"/>
            </a:pPr>
            <a:r>
              <a:rPr lang="en-US" dirty="0"/>
              <a:t>Great support network of provided examples, forums, and documentation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7</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8</a:t>
            </a:fld>
            <a:endParaRPr lang="en-US"/>
          </a:p>
        </p:txBody>
      </p:sp>
    </p:spTree>
    <p:extLst>
      <p:ext uri="{BB962C8B-B14F-4D97-AF65-F5344CB8AC3E}">
        <p14:creationId xmlns:p14="http://schemas.microsoft.com/office/powerpoint/2010/main" val="123382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qualitative level</a:t>
            </a:r>
          </a:p>
        </p:txBody>
      </p:sp>
      <p:sp>
        <p:nvSpPr>
          <p:cNvPr id="4" name="Slide Number Placeholder 3"/>
          <p:cNvSpPr>
            <a:spLocks noGrp="1"/>
          </p:cNvSpPr>
          <p:nvPr>
            <p:ph type="sldNum" sz="quarter" idx="5"/>
          </p:nvPr>
        </p:nvSpPr>
        <p:spPr/>
        <p:txBody>
          <a:bodyPr/>
          <a:lstStyle/>
          <a:p>
            <a:fld id="{E7CCE34D-CFF1-4FFE-815B-D050E7ED2DFD}" type="slidenum">
              <a:rPr lang="en-US" smtClean="0"/>
              <a:t>9</a:t>
            </a:fld>
            <a:endParaRPr lang="en-US"/>
          </a:p>
        </p:txBody>
      </p:sp>
    </p:spTree>
    <p:extLst>
      <p:ext uri="{BB962C8B-B14F-4D97-AF65-F5344CB8AC3E}">
        <p14:creationId xmlns:p14="http://schemas.microsoft.com/office/powerpoint/2010/main" val="307917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75766" y="815068"/>
            <a:ext cx="3565524" cy="2384898"/>
          </a:xfrm>
        </p:spPr>
        <p:txBody>
          <a:bodyPr anchor="b" anchorCtr="0">
            <a:normAutofit fontScale="90000"/>
          </a:bodyPr>
          <a:lstStyle/>
          <a:p>
            <a:r>
              <a:rPr lang="en-US"/>
              <a:t>EagleSat-2: Memory Degradation Experiment</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75764" y="3332217"/>
            <a:ext cx="4005233" cy="1731963"/>
          </a:xfrm>
        </p:spPr>
        <p:txBody>
          <a:bodyPr>
            <a:normAutofit fontScale="92500" lnSpcReduction="20000"/>
          </a:bodyPr>
          <a:lstStyle/>
          <a:p>
            <a:r>
              <a:rPr lang="en-US" dirty="0"/>
              <a:t>Calvin Henggeler &amp; Tyler Thurman</a:t>
            </a:r>
          </a:p>
          <a:p>
            <a:r>
              <a:rPr lang="en-US" dirty="0"/>
              <a:t>Mentor: Dr. Ahmed Sulyman</a:t>
            </a:r>
          </a:p>
          <a:p>
            <a:r>
              <a:rPr lang="en-US" sz="1800" dirty="0"/>
              <a:t>Embry-Riddle Aeronautical University, Dept of Computer, Electrical, and Software Engineering</a:t>
            </a:r>
          </a:p>
        </p:txBody>
      </p:sp>
      <p:pic>
        <p:nvPicPr>
          <p:cNvPr id="9" name="Picture Placeholder 8" descr="A picture containing text, businesscard&#10;&#10;Description automatically generated">
            <a:extLst>
              <a:ext uri="{FF2B5EF4-FFF2-40B4-BE49-F238E27FC236}">
                <a16:creationId xmlns:a16="http://schemas.microsoft.com/office/drawing/2014/main" id="{8E7977F9-A192-58BD-22AD-1D1B77519D97}"/>
              </a:ext>
            </a:extLst>
          </p:cNvPr>
          <p:cNvPicPr>
            <a:picLocks noGrp="1" noChangeAspect="1"/>
          </p:cNvPicPr>
          <p:nvPr>
            <p:ph type="pic" sz="quarter" idx="13"/>
          </p:nvPr>
        </p:nvPicPr>
        <p:blipFill>
          <a:blip r:embed="rId3"/>
          <a:srcRect l="9253" r="9253"/>
          <a:stretch>
            <a:fillRect/>
          </a:stretch>
        </p:blipFill>
        <p:spPr/>
      </p:pic>
      <p:pic>
        <p:nvPicPr>
          <p:cNvPr id="5" name="Picture 4" descr="Text, logo&#10;&#10;Description automatically generated">
            <a:extLst>
              <a:ext uri="{FF2B5EF4-FFF2-40B4-BE49-F238E27FC236}">
                <a16:creationId xmlns:a16="http://schemas.microsoft.com/office/drawing/2014/main" id="{9149128B-5909-949F-10C8-BA69CBFE52DA}"/>
              </a:ext>
            </a:extLst>
          </p:cNvPr>
          <p:cNvPicPr>
            <a:picLocks noChangeAspect="1"/>
          </p:cNvPicPr>
          <p:nvPr/>
        </p:nvPicPr>
        <p:blipFill>
          <a:blip r:embed="rId4"/>
          <a:stretch>
            <a:fillRect/>
          </a:stretch>
        </p:blipFill>
        <p:spPr>
          <a:xfrm>
            <a:off x="1179130" y="5805635"/>
            <a:ext cx="4916870" cy="785500"/>
          </a:xfrm>
          <a:prstGeom prst="rect">
            <a:avLst/>
          </a:prstGeom>
        </p:spPr>
      </p:pic>
      <p:pic>
        <p:nvPicPr>
          <p:cNvPr id="7" name="Picture 6" descr="Logo, company name&#10;&#10;Description automatically generated">
            <a:extLst>
              <a:ext uri="{FF2B5EF4-FFF2-40B4-BE49-F238E27FC236}">
                <a16:creationId xmlns:a16="http://schemas.microsoft.com/office/drawing/2014/main" id="{DCEFA8B1-BC3D-1AFC-4A7B-98F1357ADB4B}"/>
              </a:ext>
            </a:extLst>
          </p:cNvPr>
          <p:cNvPicPr>
            <a:picLocks noChangeAspect="1"/>
          </p:cNvPicPr>
          <p:nvPr/>
        </p:nvPicPr>
        <p:blipFill>
          <a:blip r:embed="rId5"/>
          <a:stretch>
            <a:fillRect/>
          </a:stretch>
        </p:blipFill>
        <p:spPr>
          <a:xfrm>
            <a:off x="11146221" y="5699316"/>
            <a:ext cx="834776" cy="891819"/>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288135"/>
            <a:ext cx="4500562" cy="1562959"/>
          </a:xfrm>
        </p:spPr>
        <p:txBody>
          <a:bodyPr/>
          <a:lstStyle/>
          <a:p>
            <a:r>
              <a:rPr lang="en-US" dirty="0"/>
              <a:t>Summary</a:t>
            </a:r>
          </a:p>
        </p:txBody>
      </p:sp>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2664372"/>
          </a:xfr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2411" y="4508500"/>
            <a:ext cx="6221412" cy="1563688"/>
          </a:xfrm>
        </p:spPr>
        <p:txBody>
          <a:bodyPr>
            <a:normAutofit/>
          </a:bodyPr>
          <a:lstStyle/>
          <a:p>
            <a:r>
              <a:rPr lang="en-US" dirty="0"/>
              <a:t>Using off the shelf components to test the reliability and competence of computer memory against solar radiation in Low Earth Orbit.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10</a:t>
            </a:fld>
            <a:endParaRPr lang="en-US"/>
          </a:p>
        </p:txBody>
      </p:sp>
      <p:sp>
        <p:nvSpPr>
          <p:cNvPr id="2" name="Date Placeholder 12">
            <a:extLst>
              <a:ext uri="{FF2B5EF4-FFF2-40B4-BE49-F238E27FC236}">
                <a16:creationId xmlns:a16="http://schemas.microsoft.com/office/drawing/2014/main" id="{EB56DD99-59DF-F8B3-4DEB-C534273771EA}"/>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3" name="Footer Placeholder 13">
            <a:extLst>
              <a:ext uri="{FF2B5EF4-FFF2-40B4-BE49-F238E27FC236}">
                <a16:creationId xmlns:a16="http://schemas.microsoft.com/office/drawing/2014/main" id="{33FA117A-6C1F-D3B1-076F-672DDEF0C5DB}"/>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352156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1845907"/>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2995096"/>
            <a:ext cx="5437187" cy="2265216"/>
          </a:xfrm>
        </p:spPr>
        <p:txBody>
          <a:bodyPr/>
          <a:lstStyle/>
          <a:p>
            <a:r>
              <a:rPr lang="en-US" dirty="0"/>
              <a:t>Calvin Henggeler – Henggelc@my.erau.edu</a:t>
            </a:r>
          </a:p>
          <a:p>
            <a:r>
              <a:rPr lang="en-US" dirty="0"/>
              <a:t>Tyler Thurman – Thurmant@my.erau.edu</a:t>
            </a: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11</a:t>
            </a:fld>
            <a:endParaRPr lang="en-US"/>
          </a:p>
        </p:txBody>
      </p:sp>
      <p:sp>
        <p:nvSpPr>
          <p:cNvPr id="2" name="Date Placeholder 12">
            <a:extLst>
              <a:ext uri="{FF2B5EF4-FFF2-40B4-BE49-F238E27FC236}">
                <a16:creationId xmlns:a16="http://schemas.microsoft.com/office/drawing/2014/main" id="{BEABABF4-BFD2-6058-1908-C59D6A50A2B8}"/>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3" name="Footer Placeholder 13">
            <a:extLst>
              <a:ext uri="{FF2B5EF4-FFF2-40B4-BE49-F238E27FC236}">
                <a16:creationId xmlns:a16="http://schemas.microsoft.com/office/drawing/2014/main" id="{8DF43EA2-2BB5-CC13-6964-8AC39FDFF073}"/>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324779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395387"/>
            <a:ext cx="5434300" cy="685759"/>
          </a:xfrm>
        </p:spPr>
        <p:txBody>
          <a:bodyPr vert="horz" wrap="square" lIns="0" tIns="0" rIns="0" bIns="0" rtlCol="0" anchor="b" anchorCtr="0">
            <a:normAutofit fontScale="90000"/>
          </a:bodyPr>
          <a:lstStyle/>
          <a:p>
            <a:pPr>
              <a:lnSpc>
                <a:spcPct val="100000"/>
              </a:lnSpc>
            </a:pPr>
            <a:r>
              <a:rPr lang="en-US" dirty="0"/>
              <a:t>System Flowchart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12</a:t>
            </a:fld>
            <a:endParaRPr lang="en-US">
              <a:solidFill>
                <a:schemeClr val="tx1">
                  <a:alpha val="80000"/>
                </a:schemeClr>
              </a:solidFill>
            </a:endParaRPr>
          </a:p>
        </p:txBody>
      </p:sp>
      <p:pic>
        <p:nvPicPr>
          <p:cNvPr id="5" name="Picture 4" descr="Diagram&#10;&#10;Description automatically generated">
            <a:extLst>
              <a:ext uri="{FF2B5EF4-FFF2-40B4-BE49-F238E27FC236}">
                <a16:creationId xmlns:a16="http://schemas.microsoft.com/office/drawing/2014/main" id="{C1A5F59C-5CB6-81B2-B382-10C4AC663535}"/>
              </a:ext>
            </a:extLst>
          </p:cNvPr>
          <p:cNvPicPr>
            <a:picLocks noChangeAspect="1"/>
          </p:cNvPicPr>
          <p:nvPr/>
        </p:nvPicPr>
        <p:blipFill>
          <a:blip r:embed="rId3"/>
          <a:stretch>
            <a:fillRect/>
          </a:stretch>
        </p:blipFill>
        <p:spPr>
          <a:xfrm>
            <a:off x="1261332" y="1081146"/>
            <a:ext cx="9891014" cy="5251415"/>
          </a:xfrm>
          <a:prstGeom prst="rect">
            <a:avLst/>
          </a:prstGeom>
        </p:spPr>
      </p:pic>
      <p:sp>
        <p:nvSpPr>
          <p:cNvPr id="4" name="Date Placeholder 12">
            <a:extLst>
              <a:ext uri="{FF2B5EF4-FFF2-40B4-BE49-F238E27FC236}">
                <a16:creationId xmlns:a16="http://schemas.microsoft.com/office/drawing/2014/main" id="{09F52436-8BDA-7B1D-9F7E-6CB2522D0477}"/>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7" name="Footer Placeholder 13">
            <a:extLst>
              <a:ext uri="{FF2B5EF4-FFF2-40B4-BE49-F238E27FC236}">
                <a16:creationId xmlns:a16="http://schemas.microsoft.com/office/drawing/2014/main" id="{D3162E50-9AE0-3FB0-1687-BB3DE4DF8E89}"/>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23832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1332000"/>
          </a:xfrm>
        </p:spPr>
        <p:txBody>
          <a:bodyPr/>
          <a:lstStyle/>
          <a:p>
            <a:r>
              <a:rPr lang="en-US"/>
              <a:t>Timeline</a:t>
            </a:r>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3879687657"/>
              </p:ext>
            </p:extLst>
          </p:nvPr>
        </p:nvGraphicFramePr>
        <p:xfrm>
          <a:off x="550862" y="1439069"/>
          <a:ext cx="11090275" cy="397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13</a:t>
            </a:fld>
            <a:endParaRPr lang="en-US"/>
          </a:p>
        </p:txBody>
      </p:sp>
      <p:sp>
        <p:nvSpPr>
          <p:cNvPr id="5" name="Date Placeholder 12">
            <a:extLst>
              <a:ext uri="{FF2B5EF4-FFF2-40B4-BE49-F238E27FC236}">
                <a16:creationId xmlns:a16="http://schemas.microsoft.com/office/drawing/2014/main" id="{930E24D1-D88F-8D68-6ECD-6411C07E4F05}"/>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8" name="Footer Placeholder 13">
            <a:extLst>
              <a:ext uri="{FF2B5EF4-FFF2-40B4-BE49-F238E27FC236}">
                <a16:creationId xmlns:a16="http://schemas.microsoft.com/office/drawing/2014/main" id="{D62AA905-6BCA-532B-0CDF-FDCBEC745189}"/>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262463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70FCDCB-5ECA-80CB-432C-A83657120261}"/>
              </a:ext>
            </a:extLst>
          </p:cNvPr>
          <p:cNvPicPr>
            <a:picLocks noChangeAspect="1"/>
          </p:cNvPicPr>
          <p:nvPr/>
        </p:nvPicPr>
        <p:blipFill>
          <a:blip r:embed="rId3"/>
          <a:stretch>
            <a:fillRect/>
          </a:stretch>
        </p:blipFill>
        <p:spPr>
          <a:xfrm>
            <a:off x="1736173" y="4335616"/>
            <a:ext cx="1867161" cy="1724266"/>
          </a:xfrm>
          <a:prstGeom prst="rect">
            <a:avLst/>
          </a:prstGeom>
        </p:spPr>
      </p:pic>
      <p:sp>
        <p:nvSpPr>
          <p:cNvPr id="6" name="Title 5">
            <a:extLst>
              <a:ext uri="{FF2B5EF4-FFF2-40B4-BE49-F238E27FC236}">
                <a16:creationId xmlns:a16="http://schemas.microsoft.com/office/drawing/2014/main" id="{ED2A30C0-1BC4-4764-9C0F-5D811CAB8312}"/>
              </a:ext>
            </a:extLst>
          </p:cNvPr>
          <p:cNvSpPr>
            <a:spLocks noGrp="1"/>
          </p:cNvSpPr>
          <p:nvPr>
            <p:ph type="ctrTitle"/>
          </p:nvPr>
        </p:nvSpPr>
        <p:spPr>
          <a:xfrm>
            <a:off x="548640" y="548640"/>
            <a:ext cx="8281987" cy="1253041"/>
          </a:xfrm>
        </p:spPr>
        <p:txBody>
          <a:bodyPr/>
          <a:lstStyle/>
          <a:p>
            <a:r>
              <a:rPr lang="en-US"/>
              <a:t>Team</a:t>
            </a:r>
          </a:p>
        </p:txBody>
      </p:sp>
      <p:pic>
        <p:nvPicPr>
          <p:cNvPr id="17" name="Picture Placeholder 16">
            <a:extLst>
              <a:ext uri="{FF2B5EF4-FFF2-40B4-BE49-F238E27FC236}">
                <a16:creationId xmlns:a16="http://schemas.microsoft.com/office/drawing/2014/main" id="{05ED5B1E-974F-476C-A3C9-572D3602E95E}"/>
              </a:ext>
            </a:extLst>
          </p:cNvPr>
          <p:cNvPicPr>
            <a:picLocks noGrp="1" noChangeAspect="1"/>
          </p:cNvPicPr>
          <p:nvPr>
            <p:ph type="pic" sz="quarter" idx="13"/>
          </p:nvPr>
        </p:nvPicPr>
        <p:blipFill rotWithShape="1">
          <a:blip r:embed="rId4"/>
          <a:srcRect b="-707"/>
          <a:stretch/>
        </p:blipFill>
        <p:spPr>
          <a:xfrm>
            <a:off x="2920621" y="1497539"/>
            <a:ext cx="1798186" cy="2157990"/>
          </a:xfrm>
        </p:spPr>
      </p:pic>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a:xfrm>
            <a:off x="2576888" y="3754510"/>
            <a:ext cx="2343208" cy="365760"/>
          </a:xfrm>
        </p:spPr>
        <p:txBody>
          <a:bodyPr/>
          <a:lstStyle/>
          <a:p>
            <a:r>
              <a:rPr lang="en-US"/>
              <a:t>Calvin Henggeler</a:t>
            </a:r>
          </a:p>
        </p:txBody>
      </p:sp>
      <p:sp>
        <p:nvSpPr>
          <p:cNvPr id="15" name="Subtitle 14">
            <a:extLst>
              <a:ext uri="{FF2B5EF4-FFF2-40B4-BE49-F238E27FC236}">
                <a16:creationId xmlns:a16="http://schemas.microsoft.com/office/drawing/2014/main" id="{84D39D81-9726-4BD7-BDC0-FA0B2AD0D219}"/>
              </a:ext>
            </a:extLst>
          </p:cNvPr>
          <p:cNvSpPr>
            <a:spLocks noGrp="1"/>
          </p:cNvSpPr>
          <p:nvPr>
            <p:ph type="body" sz="quarter" idx="17"/>
          </p:nvPr>
        </p:nvSpPr>
        <p:spPr>
          <a:xfrm>
            <a:off x="2576120" y="4206034"/>
            <a:ext cx="3189795" cy="1079720"/>
          </a:xfrm>
        </p:spPr>
        <p:txBody>
          <a:bodyPr/>
          <a:lstStyle/>
          <a:p>
            <a:pPr>
              <a:lnSpc>
                <a:spcPct val="100000"/>
              </a:lnSpc>
              <a:spcBef>
                <a:spcPts val="0"/>
              </a:spcBef>
              <a:spcAft>
                <a:spcPts val="400"/>
              </a:spcAft>
            </a:pPr>
            <a:r>
              <a:rPr lang="en-US"/>
              <a:t>Payload Design Lead</a:t>
            </a:r>
          </a:p>
          <a:p>
            <a:pPr>
              <a:lnSpc>
                <a:spcPct val="100000"/>
              </a:lnSpc>
              <a:spcBef>
                <a:spcPts val="0"/>
              </a:spcBef>
              <a:spcAft>
                <a:spcPts val="400"/>
              </a:spcAft>
            </a:pPr>
            <a:r>
              <a:rPr lang="en-US"/>
              <a:t>B.S. Computer Engineering ’24</a:t>
            </a:r>
          </a:p>
          <a:p>
            <a:pPr>
              <a:lnSpc>
                <a:spcPct val="100000"/>
              </a:lnSpc>
              <a:spcBef>
                <a:spcPts val="0"/>
              </a:spcBef>
              <a:spcAft>
                <a:spcPts val="400"/>
              </a:spcAft>
            </a:pPr>
            <a:r>
              <a:rPr lang="en-US"/>
              <a:t>Henggelc@my.erau.edu</a:t>
            </a:r>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14</a:t>
            </a:fld>
            <a:endParaRPr lang="en-US"/>
          </a:p>
        </p:txBody>
      </p:sp>
      <p:sp>
        <p:nvSpPr>
          <p:cNvPr id="28" name="Text Placeholder 40">
            <a:extLst>
              <a:ext uri="{FF2B5EF4-FFF2-40B4-BE49-F238E27FC236}">
                <a16:creationId xmlns:a16="http://schemas.microsoft.com/office/drawing/2014/main" id="{7941C2A6-255E-B63D-2CAF-3275340D0B02}"/>
              </a:ext>
            </a:extLst>
          </p:cNvPr>
          <p:cNvSpPr txBox="1">
            <a:spLocks/>
          </p:cNvSpPr>
          <p:nvPr/>
        </p:nvSpPr>
        <p:spPr>
          <a:xfrm>
            <a:off x="7015993" y="3754510"/>
            <a:ext cx="2343208" cy="365760"/>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Tyler Thurman</a:t>
            </a:r>
          </a:p>
        </p:txBody>
      </p:sp>
      <p:sp>
        <p:nvSpPr>
          <p:cNvPr id="29" name="Subtitle 14">
            <a:extLst>
              <a:ext uri="{FF2B5EF4-FFF2-40B4-BE49-F238E27FC236}">
                <a16:creationId xmlns:a16="http://schemas.microsoft.com/office/drawing/2014/main" id="{22762A63-DA5C-15FA-BB48-AC077CF38212}"/>
              </a:ext>
            </a:extLst>
          </p:cNvPr>
          <p:cNvSpPr txBox="1">
            <a:spLocks/>
          </p:cNvSpPr>
          <p:nvPr/>
        </p:nvSpPr>
        <p:spPr>
          <a:xfrm>
            <a:off x="7015225" y="4206034"/>
            <a:ext cx="3189795" cy="1079720"/>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18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00"/>
              </a:spcAft>
            </a:pPr>
            <a:r>
              <a:rPr lang="en-US"/>
              <a:t>Payload Engineer</a:t>
            </a:r>
          </a:p>
          <a:p>
            <a:pPr>
              <a:lnSpc>
                <a:spcPct val="100000"/>
              </a:lnSpc>
              <a:spcBef>
                <a:spcPts val="0"/>
              </a:spcBef>
              <a:spcAft>
                <a:spcPts val="400"/>
              </a:spcAft>
            </a:pPr>
            <a:r>
              <a:rPr lang="en-US"/>
              <a:t>B.S. Computer Engineering ’24</a:t>
            </a:r>
          </a:p>
          <a:p>
            <a:pPr>
              <a:lnSpc>
                <a:spcPct val="100000"/>
              </a:lnSpc>
              <a:spcBef>
                <a:spcPts val="0"/>
              </a:spcBef>
              <a:spcAft>
                <a:spcPts val="400"/>
              </a:spcAft>
            </a:pPr>
            <a:r>
              <a:rPr lang="en-US"/>
              <a:t>Thurmant@my.erau.edu</a:t>
            </a:r>
          </a:p>
        </p:txBody>
      </p:sp>
      <p:pic>
        <p:nvPicPr>
          <p:cNvPr id="2" name="Picture 1">
            <a:extLst>
              <a:ext uri="{FF2B5EF4-FFF2-40B4-BE49-F238E27FC236}">
                <a16:creationId xmlns:a16="http://schemas.microsoft.com/office/drawing/2014/main" id="{B9CE1AB8-2E6C-95D5-0B8D-8F4EDB20D1A1}"/>
              </a:ext>
            </a:extLst>
          </p:cNvPr>
          <p:cNvPicPr>
            <a:picLocks noChangeAspect="1"/>
          </p:cNvPicPr>
          <p:nvPr/>
        </p:nvPicPr>
        <p:blipFill rotWithShape="1">
          <a:blip r:embed="rId5"/>
          <a:srcRect t="14447"/>
          <a:stretch/>
        </p:blipFill>
        <p:spPr>
          <a:xfrm>
            <a:off x="7264665" y="1481423"/>
            <a:ext cx="1845863" cy="2157990"/>
          </a:xfrm>
          <a:prstGeom prst="rect">
            <a:avLst/>
          </a:prstGeom>
        </p:spPr>
      </p:pic>
    </p:spTree>
    <p:extLst>
      <p:ext uri="{BB962C8B-B14F-4D97-AF65-F5344CB8AC3E}">
        <p14:creationId xmlns:p14="http://schemas.microsoft.com/office/powerpoint/2010/main" val="2979876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6"/>
            <a:ext cx="4516436" cy="721260"/>
          </a:xfrm>
        </p:spPr>
        <p:txBody>
          <a:bodyPr/>
          <a:lstStyle/>
          <a:p>
            <a:r>
              <a:rPr lang="en-US"/>
              <a:t>What is MDE?</a:t>
            </a:r>
          </a:p>
        </p:txBody>
      </p:sp>
      <p:pic>
        <p:nvPicPr>
          <p:cNvPr id="8" name="Picture Placeholder 7">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a:blip r:embed="rId3"/>
          <a:srcRect/>
          <a:stretch/>
        </p:blipFill>
        <p:spPr>
          <a:xfrm>
            <a:off x="6096000" y="1398837"/>
            <a:ext cx="2952845" cy="2952845"/>
          </a:xfrm>
        </p:spPr>
      </p:pic>
      <p:pic>
        <p:nvPicPr>
          <p:cNvPr id="10" name="Picture Placeholder 9">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4"/>
          <a:srcRect l="2604" r="729"/>
          <a:stretch/>
        </p:blipFill>
        <p:spPr>
          <a:xfrm>
            <a:off x="9205051" y="659753"/>
            <a:ext cx="2190735" cy="2266259"/>
          </a:xfrm>
        </p:spPr>
      </p:pic>
      <p:pic>
        <p:nvPicPr>
          <p:cNvPr id="12" name="Picture Placeholder 11">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5"/>
          <a:srcRect l="20410" r="15013"/>
          <a:stretch/>
        </p:blipFill>
        <p:spPr>
          <a:xfrm>
            <a:off x="8726334" y="3429000"/>
            <a:ext cx="2799200" cy="2693190"/>
          </a:xfrm>
        </p:spPr>
      </p:pic>
      <p:sp>
        <p:nvSpPr>
          <p:cNvPr id="13" name="Date Placeholder 12">
            <a:extLst>
              <a:ext uri="{FF2B5EF4-FFF2-40B4-BE49-F238E27FC236}">
                <a16:creationId xmlns:a16="http://schemas.microsoft.com/office/drawing/2014/main" id="{915FE2C5-E66A-4405-B19E-2C5C546C98E4}"/>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14" name="Footer Placeholder 13">
            <a:extLst>
              <a:ext uri="{FF2B5EF4-FFF2-40B4-BE49-F238E27FC236}">
                <a16:creationId xmlns:a16="http://schemas.microsoft.com/office/drawing/2014/main" id="{B01DF4D0-78BC-4C8C-9570-26F0B225433A}"/>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
        <p:nvSpPr>
          <p:cNvPr id="6" name="Content Placeholder 2">
            <a:extLst>
              <a:ext uri="{FF2B5EF4-FFF2-40B4-BE49-F238E27FC236}">
                <a16:creationId xmlns:a16="http://schemas.microsoft.com/office/drawing/2014/main" id="{536D7A4F-D57F-1243-A80A-686C354159EB}"/>
              </a:ext>
            </a:extLst>
          </p:cNvPr>
          <p:cNvSpPr txBox="1">
            <a:spLocks/>
          </p:cNvSpPr>
          <p:nvPr/>
        </p:nvSpPr>
        <p:spPr>
          <a:xfrm>
            <a:off x="550863" y="1916138"/>
            <a:ext cx="5051041" cy="3995650"/>
          </a:xfrm>
          <a:prstGeom prst="rect">
            <a:avLst/>
          </a:prstGeom>
        </p:spPr>
        <p:txBody>
          <a:bodyPr vert="horz" wrap="square" lIns="0" tIns="0" rIns="0" bIns="0" rtlCol="0" anchor="t" anchorCtr="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rgbClr val="FFFFFF"/>
                </a:solidFill>
              </a:rPr>
              <a:t>Primary payload of EagleSat-2</a:t>
            </a:r>
          </a:p>
          <a:p>
            <a:pPr marL="342900" indent="-342900">
              <a:buFont typeface="Arial" panose="020B0604020202020204" pitchFamily="34" charset="0"/>
              <a:buChar char="•"/>
            </a:pPr>
            <a:r>
              <a:rPr lang="en-US" dirty="0">
                <a:solidFill>
                  <a:srgbClr val="FFFFFF"/>
                </a:solidFill>
              </a:rPr>
              <a:t>Tests degradation of computer memory by Single Event Upsets (SEU, “bit-flip”)</a:t>
            </a:r>
          </a:p>
          <a:p>
            <a:pPr marL="342900" indent="-342900">
              <a:buFont typeface="Arial" panose="020B0604020202020204" pitchFamily="34" charset="0"/>
              <a:buChar char="•"/>
            </a:pPr>
            <a:r>
              <a:rPr lang="en-US" dirty="0">
                <a:solidFill>
                  <a:srgbClr val="FFFFFF"/>
                </a:solidFill>
              </a:rPr>
              <a:t>Compares 4 Different Memory Types</a:t>
            </a:r>
          </a:p>
          <a:p>
            <a:pPr lvl="1"/>
            <a:r>
              <a:rPr lang="en-US" dirty="0">
                <a:solidFill>
                  <a:srgbClr val="FFFFFF"/>
                </a:solidFill>
              </a:rPr>
              <a:t>FLASH,  FRAM,  MRAM,  SRAM</a:t>
            </a:r>
          </a:p>
          <a:p>
            <a:pPr marL="342900" indent="-342900">
              <a:buFont typeface="Arial" panose="020B0604020202020204" pitchFamily="34" charset="0"/>
              <a:buChar char="•"/>
            </a:pPr>
            <a:r>
              <a:rPr lang="en-US" dirty="0">
                <a:solidFill>
                  <a:srgbClr val="FFFFFF"/>
                </a:solidFill>
              </a:rPr>
              <a:t>Undergraduate designed and developed</a:t>
            </a: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87537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3" name="Freeform: Shape 2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Shape 2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8" name="Rectangle 2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3" y="599695"/>
            <a:ext cx="5545137" cy="705494"/>
          </a:xfrm>
        </p:spPr>
        <p:txBody>
          <a:bodyPr vert="horz" wrap="square" lIns="0" tIns="0" rIns="0" bIns="0" rtlCol="0" anchor="b" anchorCtr="0">
            <a:noAutofit/>
          </a:bodyPr>
          <a:lstStyle/>
          <a:p>
            <a:pPr>
              <a:lnSpc>
                <a:spcPct val="100000"/>
              </a:lnSpc>
            </a:pPr>
            <a:r>
              <a:rPr lang="en-US" kern="1200">
                <a:solidFill>
                  <a:schemeClr val="tx1"/>
                </a:solidFill>
                <a:latin typeface="+mj-lt"/>
                <a:ea typeface="+mj-ea"/>
                <a:cs typeface="+mj-cs"/>
              </a:rPr>
              <a:t>Why MDE Matters</a:t>
            </a:r>
          </a:p>
        </p:txBody>
      </p:sp>
      <p:sp>
        <p:nvSpPr>
          <p:cNvPr id="3" name="Content Placeholder 3">
            <a:extLst>
              <a:ext uri="{FF2B5EF4-FFF2-40B4-BE49-F238E27FC236}">
                <a16:creationId xmlns:a16="http://schemas.microsoft.com/office/drawing/2014/main" id="{9622F147-B67A-CA42-4B2B-E39630EAF6FF}"/>
              </a:ext>
            </a:extLst>
          </p:cNvPr>
          <p:cNvSpPr txBox="1">
            <a:spLocks/>
          </p:cNvSpPr>
          <p:nvPr/>
        </p:nvSpPr>
        <p:spPr>
          <a:xfrm>
            <a:off x="586041" y="1975705"/>
            <a:ext cx="4441014" cy="3414425"/>
          </a:xfrm>
          <a:prstGeom prst="rect">
            <a:avLst/>
          </a:prstGeom>
        </p:spPr>
        <p:txBody>
          <a:bodyPr vert="horz" wrap="square" lIns="0" tIns="0" rIns="0" bIns="0" rtlCol="0"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FF"/>
                </a:solidFill>
              </a:rPr>
              <a:t>Field Experiment</a:t>
            </a:r>
          </a:p>
          <a:p>
            <a:r>
              <a:rPr lang="en-US" dirty="0">
                <a:solidFill>
                  <a:srgbClr val="FFFFFF"/>
                </a:solidFill>
              </a:rPr>
              <a:t>Direct comparison of memory types</a:t>
            </a:r>
          </a:p>
          <a:p>
            <a:r>
              <a:rPr lang="en-US" dirty="0">
                <a:solidFill>
                  <a:srgbClr val="FFFFFF"/>
                </a:solidFill>
              </a:rPr>
              <a:t>All off-the-self components</a:t>
            </a:r>
          </a:p>
          <a:p>
            <a:r>
              <a:rPr lang="en-US" dirty="0">
                <a:solidFill>
                  <a:srgbClr val="FFFFFF"/>
                </a:solidFill>
              </a:rPr>
              <a:t>Data relevant to all radiation prone environments</a:t>
            </a:r>
          </a:p>
          <a:p>
            <a:r>
              <a:rPr lang="en-US" dirty="0">
                <a:solidFill>
                  <a:srgbClr val="FFFFFF"/>
                </a:solidFill>
              </a:rPr>
              <a:t>Unshielded memory behavior</a:t>
            </a:r>
          </a:p>
        </p:txBody>
      </p:sp>
      <p:pic>
        <p:nvPicPr>
          <p:cNvPr id="17" name="Picture 16">
            <a:extLst>
              <a:ext uri="{FF2B5EF4-FFF2-40B4-BE49-F238E27FC236}">
                <a16:creationId xmlns:a16="http://schemas.microsoft.com/office/drawing/2014/main" id="{184146D2-B905-6B0E-E187-9E5B0B9D859B}"/>
              </a:ext>
            </a:extLst>
          </p:cNvPr>
          <p:cNvPicPr>
            <a:picLocks noChangeAspect="1"/>
          </p:cNvPicPr>
          <p:nvPr/>
        </p:nvPicPr>
        <p:blipFill rotWithShape="1">
          <a:blip r:embed="rId3"/>
          <a:srcRect l="10411" r="33340" b="2"/>
          <a:stretch/>
        </p:blipFill>
        <p:spPr>
          <a:xfrm>
            <a:off x="8923530" y="968729"/>
            <a:ext cx="2717606" cy="2717606"/>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30" name="Group 29">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31"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5" name="Oval 34">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a:t>
            </a:fld>
            <a:endParaRPr lang="en-US">
              <a:solidFill>
                <a:schemeClr val="tx1">
                  <a:alpha val="80000"/>
                </a:schemeClr>
              </a:solidFill>
            </a:endParaRPr>
          </a:p>
        </p:txBody>
      </p:sp>
      <p:pic>
        <p:nvPicPr>
          <p:cNvPr id="18" name="Picture 17" descr="Chest x-ray">
            <a:extLst>
              <a:ext uri="{FF2B5EF4-FFF2-40B4-BE49-F238E27FC236}">
                <a16:creationId xmlns:a16="http://schemas.microsoft.com/office/drawing/2014/main" id="{72353C8E-1A52-1F06-997D-BC265D5B2521}"/>
              </a:ext>
            </a:extLst>
          </p:cNvPr>
          <p:cNvPicPr>
            <a:picLocks noChangeAspect="1"/>
          </p:cNvPicPr>
          <p:nvPr/>
        </p:nvPicPr>
        <p:blipFill>
          <a:blip r:embed="rId4"/>
          <a:srcRect t="8275" b="8275"/>
          <a:stretch/>
        </p:blipFill>
        <p:spPr>
          <a:xfrm>
            <a:off x="8573057" y="4041235"/>
            <a:ext cx="1900673" cy="1900673"/>
          </a:xfrm>
          <a:prstGeom prst="ellipse">
            <a:avLst/>
          </a:prstGeom>
        </p:spPr>
      </p:pic>
      <p:pic>
        <p:nvPicPr>
          <p:cNvPr id="21" name="Picture 20">
            <a:extLst>
              <a:ext uri="{FF2B5EF4-FFF2-40B4-BE49-F238E27FC236}">
                <a16:creationId xmlns:a16="http://schemas.microsoft.com/office/drawing/2014/main" id="{C09E7E5C-0B70-337D-755D-2F8FB0980FD0}"/>
              </a:ext>
            </a:extLst>
          </p:cNvPr>
          <p:cNvPicPr>
            <a:picLocks noChangeAspect="1"/>
          </p:cNvPicPr>
          <p:nvPr/>
        </p:nvPicPr>
        <p:blipFill>
          <a:blip r:embed="rId5"/>
          <a:stretch>
            <a:fillRect/>
          </a:stretch>
        </p:blipFill>
        <p:spPr>
          <a:xfrm>
            <a:off x="6201385" y="1864433"/>
            <a:ext cx="2516120" cy="2493452"/>
          </a:xfrm>
          <a:prstGeom prst="ellipse">
            <a:avLst/>
          </a:prstGeom>
        </p:spPr>
      </p:pic>
      <p:sp>
        <p:nvSpPr>
          <p:cNvPr id="4" name="Date Placeholder 12">
            <a:extLst>
              <a:ext uri="{FF2B5EF4-FFF2-40B4-BE49-F238E27FC236}">
                <a16:creationId xmlns:a16="http://schemas.microsoft.com/office/drawing/2014/main" id="{EB8ED998-7B47-0C53-564C-29F562C60680}"/>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5" name="Footer Placeholder 13">
            <a:extLst>
              <a:ext uri="{FF2B5EF4-FFF2-40B4-BE49-F238E27FC236}">
                <a16:creationId xmlns:a16="http://schemas.microsoft.com/office/drawing/2014/main" id="{2CDC85F0-4D95-BD55-8210-F6299FF851B7}"/>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
        <p:nvSpPr>
          <p:cNvPr id="6" name="TextBox 5">
            <a:extLst>
              <a:ext uri="{FF2B5EF4-FFF2-40B4-BE49-F238E27FC236}">
                <a16:creationId xmlns:a16="http://schemas.microsoft.com/office/drawing/2014/main" id="{8F1A9EA3-1323-16E8-8D96-D0E188950E41}"/>
              </a:ext>
            </a:extLst>
          </p:cNvPr>
          <p:cNvSpPr txBox="1"/>
          <p:nvPr/>
        </p:nvSpPr>
        <p:spPr>
          <a:xfrm>
            <a:off x="10563108" y="5209660"/>
            <a:ext cx="1628892" cy="769441"/>
          </a:xfrm>
          <a:prstGeom prst="rect">
            <a:avLst/>
          </a:prstGeom>
          <a:noFill/>
        </p:spPr>
        <p:txBody>
          <a:bodyPr wrap="square" rtlCol="0">
            <a:spAutoFit/>
          </a:bodyPr>
          <a:lstStyle/>
          <a:p>
            <a:r>
              <a:rPr lang="en-US" sz="1100" dirty="0">
                <a:solidFill>
                  <a:schemeClr val="tx1">
                    <a:lumMod val="50000"/>
                  </a:schemeClr>
                </a:solidFill>
              </a:rPr>
              <a:t>Images from:</a:t>
            </a:r>
          </a:p>
          <a:p>
            <a:r>
              <a:rPr lang="en-US" sz="1100" dirty="0">
                <a:solidFill>
                  <a:schemeClr val="tx1">
                    <a:lumMod val="50000"/>
                  </a:schemeClr>
                </a:solidFill>
              </a:rPr>
              <a:t>mouser.com,</a:t>
            </a:r>
          </a:p>
          <a:p>
            <a:r>
              <a:rPr lang="en-US" sz="1100" dirty="0">
                <a:solidFill>
                  <a:schemeClr val="tx1">
                    <a:lumMod val="50000"/>
                  </a:schemeClr>
                </a:solidFill>
              </a:rPr>
              <a:t>baesystems.com,</a:t>
            </a:r>
          </a:p>
          <a:p>
            <a:r>
              <a:rPr lang="en-US" sz="1100" dirty="0">
                <a:solidFill>
                  <a:schemeClr val="tx1">
                    <a:lumMod val="50000"/>
                  </a:schemeClr>
                </a:solidFill>
              </a:rPr>
              <a:t>PowerPoint stock image</a:t>
            </a:r>
          </a:p>
        </p:txBody>
      </p:sp>
    </p:spTree>
    <p:extLst>
      <p:ext uri="{BB962C8B-B14F-4D97-AF65-F5344CB8AC3E}">
        <p14:creationId xmlns:p14="http://schemas.microsoft.com/office/powerpoint/2010/main" val="540448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3" name="Freeform: Shape 22">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8" name="Rectangle 27">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 name="Group 31">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33" name="Freeform: Shape 32">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pPr>
              <a:lnSpc>
                <a:spcPct val="100000"/>
              </a:lnSpc>
            </a:pPr>
            <a:r>
              <a:rPr lang="en-US"/>
              <a:t>Experiment Flowchart</a:t>
            </a:r>
          </a:p>
        </p:txBody>
      </p:sp>
      <p:grpSp>
        <p:nvGrpSpPr>
          <p:cNvPr id="36" name="Group 35">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7"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4" descr="Diagram&#10;&#10;Description automatically generated">
            <a:extLst>
              <a:ext uri="{FF2B5EF4-FFF2-40B4-BE49-F238E27FC236}">
                <a16:creationId xmlns:a16="http://schemas.microsoft.com/office/drawing/2014/main" id="{A5BD2D1D-45A3-D8E1-9701-38D96D4DB0D8}"/>
              </a:ext>
            </a:extLst>
          </p:cNvPr>
          <p:cNvPicPr>
            <a:picLocks noChangeAspect="1"/>
          </p:cNvPicPr>
          <p:nvPr/>
        </p:nvPicPr>
        <p:blipFill>
          <a:blip r:embed="rId3"/>
          <a:stretch>
            <a:fillRect/>
          </a:stretch>
        </p:blipFill>
        <p:spPr>
          <a:xfrm>
            <a:off x="4559559" y="549275"/>
            <a:ext cx="6817796" cy="5761037"/>
          </a:xfrm>
          <a:custGeom>
            <a:avLst/>
            <a:gdLst/>
            <a:ahLst/>
            <a:cxnLst/>
            <a:rect l="l" t="t" r="r" b="b"/>
            <a:pathLst>
              <a:path w="7345363" h="5761037">
                <a:moveTo>
                  <a:pt x="0" y="0"/>
                </a:moveTo>
                <a:lnTo>
                  <a:pt x="7345363" y="0"/>
                </a:lnTo>
                <a:lnTo>
                  <a:pt x="7345363" y="5761037"/>
                </a:lnTo>
                <a:lnTo>
                  <a:pt x="0" y="5761037"/>
                </a:lnTo>
                <a:close/>
              </a:path>
            </a:pathLst>
          </a:custGeo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4</a:t>
            </a:fld>
            <a:endParaRPr lang="en-US">
              <a:solidFill>
                <a:schemeClr val="tx1">
                  <a:alpha val="80000"/>
                </a:schemeClr>
              </a:solidFill>
            </a:endParaRPr>
          </a:p>
        </p:txBody>
      </p:sp>
      <p:sp>
        <p:nvSpPr>
          <p:cNvPr id="4" name="Date Placeholder 12">
            <a:extLst>
              <a:ext uri="{FF2B5EF4-FFF2-40B4-BE49-F238E27FC236}">
                <a16:creationId xmlns:a16="http://schemas.microsoft.com/office/drawing/2014/main" id="{05A38751-633A-C4ED-FB43-B8355569E11A}"/>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7" name="Footer Placeholder 13">
            <a:extLst>
              <a:ext uri="{FF2B5EF4-FFF2-40B4-BE49-F238E27FC236}">
                <a16:creationId xmlns:a16="http://schemas.microsoft.com/office/drawing/2014/main" id="{A442C1B3-BA04-5B62-E5AB-B1980B264BE6}"/>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399682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E1C3-3B5C-7FF7-8F8E-5A5FABCC3322}"/>
              </a:ext>
            </a:extLst>
          </p:cNvPr>
          <p:cNvSpPr>
            <a:spLocks noGrp="1"/>
          </p:cNvSpPr>
          <p:nvPr>
            <p:ph type="title"/>
          </p:nvPr>
        </p:nvSpPr>
        <p:spPr>
          <a:xfrm>
            <a:off x="550862" y="549275"/>
            <a:ext cx="11097551" cy="755650"/>
          </a:xfrm>
        </p:spPr>
        <p:txBody>
          <a:bodyPr/>
          <a:lstStyle/>
          <a:p>
            <a:r>
              <a:rPr lang="en-US" dirty="0"/>
              <a:t>What we hope to learn</a:t>
            </a:r>
          </a:p>
        </p:txBody>
      </p:sp>
      <p:sp>
        <p:nvSpPr>
          <p:cNvPr id="3" name="Text Placeholder 2">
            <a:extLst>
              <a:ext uri="{FF2B5EF4-FFF2-40B4-BE49-F238E27FC236}">
                <a16:creationId xmlns:a16="http://schemas.microsoft.com/office/drawing/2014/main" id="{D0010A80-1CEC-A852-7C2A-19571C929D72}"/>
              </a:ext>
            </a:extLst>
          </p:cNvPr>
          <p:cNvSpPr>
            <a:spLocks noGrp="1"/>
          </p:cNvSpPr>
          <p:nvPr>
            <p:ph type="body" idx="1"/>
          </p:nvPr>
        </p:nvSpPr>
        <p:spPr>
          <a:xfrm>
            <a:off x="550864" y="1511079"/>
            <a:ext cx="3563936" cy="755650"/>
          </a:xfrm>
        </p:spPr>
        <p:txBody>
          <a:bodyPr/>
          <a:lstStyle/>
          <a:p>
            <a:r>
              <a:rPr lang="en-US" dirty="0"/>
              <a:t>Memory Reliability  for LEO Environment</a:t>
            </a:r>
          </a:p>
        </p:txBody>
      </p:sp>
      <p:pic>
        <p:nvPicPr>
          <p:cNvPr id="15" name="Content Placeholder 14" descr="A satellite in space&#10;&#10;Description automatically generated with low confidence">
            <a:extLst>
              <a:ext uri="{FF2B5EF4-FFF2-40B4-BE49-F238E27FC236}">
                <a16:creationId xmlns:a16="http://schemas.microsoft.com/office/drawing/2014/main" id="{7EAB77BC-6464-02E8-828B-B83677E8D130}"/>
              </a:ext>
            </a:extLst>
          </p:cNvPr>
          <p:cNvPicPr>
            <a:picLocks noGrp="1" noChangeAspect="1"/>
          </p:cNvPicPr>
          <p:nvPr>
            <p:ph sz="half" idx="2"/>
          </p:nvPr>
        </p:nvPicPr>
        <p:blipFill rotWithShape="1">
          <a:blip r:embed="rId3"/>
          <a:srcRect l="6873" t="-22321" r="13365" b="-22110"/>
          <a:stretch/>
        </p:blipFill>
        <p:spPr>
          <a:xfrm>
            <a:off x="488306" y="2427370"/>
            <a:ext cx="3508755" cy="3515555"/>
          </a:xfrm>
        </p:spPr>
      </p:pic>
      <p:sp>
        <p:nvSpPr>
          <p:cNvPr id="5" name="Text Placeholder 4">
            <a:extLst>
              <a:ext uri="{FF2B5EF4-FFF2-40B4-BE49-F238E27FC236}">
                <a16:creationId xmlns:a16="http://schemas.microsoft.com/office/drawing/2014/main" id="{4C18A880-9F35-928F-DCDF-FAF6F4B6F010}"/>
              </a:ext>
            </a:extLst>
          </p:cNvPr>
          <p:cNvSpPr>
            <a:spLocks noGrp="1"/>
          </p:cNvSpPr>
          <p:nvPr>
            <p:ph type="body" sz="quarter" idx="13"/>
          </p:nvPr>
        </p:nvSpPr>
        <p:spPr>
          <a:xfrm>
            <a:off x="4341573" y="1511079"/>
            <a:ext cx="3566160" cy="755650"/>
          </a:xfrm>
        </p:spPr>
        <p:txBody>
          <a:bodyPr/>
          <a:lstStyle/>
          <a:p>
            <a:pPr marL="0" indent="0"/>
            <a:r>
              <a:rPr lang="en-US" dirty="0"/>
              <a:t>radiation effects on  unshielded Memory </a:t>
            </a:r>
          </a:p>
        </p:txBody>
      </p:sp>
      <p:pic>
        <p:nvPicPr>
          <p:cNvPr id="17" name="Content Placeholder 16" descr="Chart&#10;&#10;Description automatically generated">
            <a:extLst>
              <a:ext uri="{FF2B5EF4-FFF2-40B4-BE49-F238E27FC236}">
                <a16:creationId xmlns:a16="http://schemas.microsoft.com/office/drawing/2014/main" id="{904F72AC-ABA0-28A8-A3E4-4868B52B0832}"/>
              </a:ext>
            </a:extLst>
          </p:cNvPr>
          <p:cNvPicPr>
            <a:picLocks noGrp="1" noChangeAspect="1"/>
          </p:cNvPicPr>
          <p:nvPr>
            <p:ph sz="quarter" idx="14"/>
          </p:nvPr>
        </p:nvPicPr>
        <p:blipFill>
          <a:blip r:embed="rId4"/>
          <a:stretch>
            <a:fillRect/>
          </a:stretch>
        </p:blipFill>
        <p:spPr>
          <a:xfrm>
            <a:off x="4341573" y="2968107"/>
            <a:ext cx="3508375" cy="2434079"/>
          </a:xfrm>
        </p:spPr>
      </p:pic>
      <p:sp>
        <p:nvSpPr>
          <p:cNvPr id="7" name="Text Placeholder 6">
            <a:extLst>
              <a:ext uri="{FF2B5EF4-FFF2-40B4-BE49-F238E27FC236}">
                <a16:creationId xmlns:a16="http://schemas.microsoft.com/office/drawing/2014/main" id="{9E355AE3-6564-283B-C2AA-5E50D5933D44}"/>
              </a:ext>
            </a:extLst>
          </p:cNvPr>
          <p:cNvSpPr>
            <a:spLocks noGrp="1"/>
          </p:cNvSpPr>
          <p:nvPr>
            <p:ph type="body" sz="quarter" idx="3"/>
          </p:nvPr>
        </p:nvSpPr>
        <p:spPr>
          <a:xfrm>
            <a:off x="8139659" y="1511079"/>
            <a:ext cx="3566160" cy="755650"/>
          </a:xfrm>
        </p:spPr>
        <p:txBody>
          <a:bodyPr/>
          <a:lstStyle/>
          <a:p>
            <a:pPr marL="0" indent="0"/>
            <a:r>
              <a:rPr lang="en-US" dirty="0"/>
              <a:t>ERROR Mitigation &amp; detection techniques</a:t>
            </a:r>
          </a:p>
        </p:txBody>
      </p:sp>
      <p:sp>
        <p:nvSpPr>
          <p:cNvPr id="8" name="Content Placeholder 7">
            <a:extLst>
              <a:ext uri="{FF2B5EF4-FFF2-40B4-BE49-F238E27FC236}">
                <a16:creationId xmlns:a16="http://schemas.microsoft.com/office/drawing/2014/main" id="{7739F39F-25E6-3536-F894-B9D57A112D15}"/>
              </a:ext>
            </a:extLst>
          </p:cNvPr>
          <p:cNvSpPr>
            <a:spLocks noGrp="1"/>
          </p:cNvSpPr>
          <p:nvPr>
            <p:ph sz="quarter" idx="4"/>
          </p:nvPr>
        </p:nvSpPr>
        <p:spPr>
          <a:xfrm>
            <a:off x="8139659" y="2968106"/>
            <a:ext cx="3700802" cy="2434079"/>
          </a:xfrm>
          <a:solidFill>
            <a:schemeClr val="bg1">
              <a:lumMod val="95000"/>
              <a:lumOff val="5000"/>
            </a:schemeClr>
          </a:solidFill>
        </p:spPr>
        <p:txBody>
          <a:bodyPr/>
          <a:lstStyle/>
          <a:p>
            <a:pPr marL="0" indent="0">
              <a:buNone/>
            </a:pPr>
            <a:r>
              <a:rPr lang="en-US" dirty="0"/>
              <a:t>01001001 00100000 01100001 01101101 00100000 01000011 01100001 0</a:t>
            </a:r>
            <a:r>
              <a:rPr lang="en-US" dirty="0">
                <a:solidFill>
                  <a:srgbClr val="FF0000">
                    <a:alpha val="60000"/>
                  </a:srgbClr>
                </a:solidFill>
              </a:rPr>
              <a:t>11</a:t>
            </a:r>
            <a:r>
              <a:rPr lang="en-US" dirty="0"/>
              <a:t>01100 01110110 011</a:t>
            </a:r>
            <a:r>
              <a:rPr lang="en-US" dirty="0">
                <a:solidFill>
                  <a:srgbClr val="FF0000">
                    <a:alpha val="60000"/>
                  </a:srgbClr>
                </a:solidFill>
              </a:rPr>
              <a:t>0</a:t>
            </a:r>
            <a:r>
              <a:rPr lang="en-US" dirty="0"/>
              <a:t>1001 01101110 00100000 01</a:t>
            </a:r>
            <a:r>
              <a:rPr lang="en-US" dirty="0">
                <a:solidFill>
                  <a:srgbClr val="FF0000">
                    <a:alpha val="60000"/>
                  </a:srgbClr>
                </a:solidFill>
              </a:rPr>
              <a:t>0</a:t>
            </a:r>
            <a:r>
              <a:rPr lang="en-US" dirty="0"/>
              <a:t>01000 01100101 01101110 01100111 01100111 01100101 01101</a:t>
            </a:r>
            <a:r>
              <a:rPr lang="en-US" dirty="0">
                <a:solidFill>
                  <a:srgbClr val="FF0000">
                    <a:alpha val="60000"/>
                  </a:srgbClr>
                </a:solidFill>
              </a:rPr>
              <a:t>1</a:t>
            </a:r>
            <a:r>
              <a:rPr lang="en-US" dirty="0"/>
              <a:t>00 01100101 01110010 0</a:t>
            </a:r>
            <a:r>
              <a:rPr lang="en-US" dirty="0">
                <a:solidFill>
                  <a:srgbClr val="FF0000">
                    <a:alpha val="60000"/>
                  </a:srgbClr>
                </a:solidFill>
              </a:rPr>
              <a:t>0</a:t>
            </a:r>
            <a:r>
              <a:rPr lang="en-US" dirty="0"/>
              <a:t>100000 01100110 01110010 01101111 01101101 00100000 01001101 01000100 01000101 00100001 001</a:t>
            </a:r>
            <a:r>
              <a:rPr lang="en-US" dirty="0">
                <a:solidFill>
                  <a:srgbClr val="FF0000">
                    <a:alpha val="60000"/>
                  </a:srgbClr>
                </a:solidFill>
              </a:rPr>
              <a:t>0</a:t>
            </a:r>
            <a:r>
              <a:rPr lang="en-US" dirty="0"/>
              <a:t>0011</a:t>
            </a:r>
          </a:p>
        </p:txBody>
      </p:sp>
      <p:sp>
        <p:nvSpPr>
          <p:cNvPr id="11" name="Slide Number Placeholder 10">
            <a:extLst>
              <a:ext uri="{FF2B5EF4-FFF2-40B4-BE49-F238E27FC236}">
                <a16:creationId xmlns:a16="http://schemas.microsoft.com/office/drawing/2014/main" id="{AF2895D4-396B-28C7-B5D3-5376211FAF29}"/>
              </a:ext>
            </a:extLst>
          </p:cNvPr>
          <p:cNvSpPr>
            <a:spLocks noGrp="1"/>
          </p:cNvSpPr>
          <p:nvPr>
            <p:ph type="sldNum" sz="quarter" idx="12"/>
          </p:nvPr>
        </p:nvSpPr>
        <p:spPr/>
        <p:txBody>
          <a:bodyPr/>
          <a:lstStyle/>
          <a:p>
            <a:fld id="{DBA1B0FB-D917-4C8C-928F-313BD683BF39}" type="slidenum">
              <a:rPr lang="en-US" smtClean="0"/>
              <a:t>5</a:t>
            </a:fld>
            <a:endParaRPr lang="en-US"/>
          </a:p>
        </p:txBody>
      </p:sp>
      <p:sp>
        <p:nvSpPr>
          <p:cNvPr id="18" name="TextBox 17">
            <a:extLst>
              <a:ext uri="{FF2B5EF4-FFF2-40B4-BE49-F238E27FC236}">
                <a16:creationId xmlns:a16="http://schemas.microsoft.com/office/drawing/2014/main" id="{2CD81FE1-9634-2AD0-B551-85CBE4E65E67}"/>
              </a:ext>
            </a:extLst>
          </p:cNvPr>
          <p:cNvSpPr txBox="1"/>
          <p:nvPr/>
        </p:nvSpPr>
        <p:spPr>
          <a:xfrm>
            <a:off x="488306" y="5402186"/>
            <a:ext cx="676086" cy="230832"/>
          </a:xfrm>
          <a:prstGeom prst="rect">
            <a:avLst/>
          </a:prstGeom>
          <a:noFill/>
        </p:spPr>
        <p:txBody>
          <a:bodyPr wrap="square" rtlCol="0">
            <a:spAutoFit/>
          </a:bodyPr>
          <a:lstStyle/>
          <a:p>
            <a:r>
              <a:rPr lang="en-US" sz="900" dirty="0">
                <a:solidFill>
                  <a:schemeClr val="tx1">
                    <a:lumMod val="50000"/>
                  </a:schemeClr>
                </a:solidFill>
              </a:rPr>
              <a:t>space.com</a:t>
            </a:r>
          </a:p>
        </p:txBody>
      </p:sp>
      <p:sp>
        <p:nvSpPr>
          <p:cNvPr id="19" name="TextBox 18">
            <a:extLst>
              <a:ext uri="{FF2B5EF4-FFF2-40B4-BE49-F238E27FC236}">
                <a16:creationId xmlns:a16="http://schemas.microsoft.com/office/drawing/2014/main" id="{511CF8DB-AF9B-C6B7-83F8-01C1C40B8B46}"/>
              </a:ext>
            </a:extLst>
          </p:cNvPr>
          <p:cNvSpPr txBox="1"/>
          <p:nvPr/>
        </p:nvSpPr>
        <p:spPr>
          <a:xfrm>
            <a:off x="4286772" y="5402186"/>
            <a:ext cx="1020218" cy="230832"/>
          </a:xfrm>
          <a:prstGeom prst="rect">
            <a:avLst/>
          </a:prstGeom>
          <a:noFill/>
        </p:spPr>
        <p:txBody>
          <a:bodyPr wrap="square" rtlCol="0">
            <a:spAutoFit/>
          </a:bodyPr>
          <a:lstStyle/>
          <a:p>
            <a:r>
              <a:rPr lang="en-US" sz="900" dirty="0">
                <a:solidFill>
                  <a:schemeClr val="tx1">
                    <a:lumMod val="50000"/>
                  </a:schemeClr>
                </a:solidFill>
              </a:rPr>
              <a:t>cogenda.com</a:t>
            </a:r>
          </a:p>
        </p:txBody>
      </p:sp>
      <p:sp>
        <p:nvSpPr>
          <p:cNvPr id="4" name="Date Placeholder 12">
            <a:extLst>
              <a:ext uri="{FF2B5EF4-FFF2-40B4-BE49-F238E27FC236}">
                <a16:creationId xmlns:a16="http://schemas.microsoft.com/office/drawing/2014/main" id="{67565819-2826-C04A-682B-CC72B3CBB34C}"/>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6" name="Footer Placeholder 13">
            <a:extLst>
              <a:ext uri="{FF2B5EF4-FFF2-40B4-BE49-F238E27FC236}">
                <a16:creationId xmlns:a16="http://schemas.microsoft.com/office/drawing/2014/main" id="{5573D85F-F39A-45CE-6D8C-68AC4EDFB890}"/>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197669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3" y="2227950"/>
            <a:ext cx="3565524" cy="942641"/>
          </a:xfrm>
        </p:spPr>
        <p:txBody>
          <a:bodyPr/>
          <a:lstStyle/>
          <a:p>
            <a:r>
              <a:rPr lang="en-US" dirty="0"/>
              <a:t>Apparatus</a:t>
            </a:r>
          </a:p>
        </p:txBody>
      </p:sp>
      <p:pic>
        <p:nvPicPr>
          <p:cNvPr id="8" name="Picture Placeholder 7">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a:blip r:embed="rId3"/>
          <a:srcRect/>
          <a:stretch/>
        </p:blipFill>
        <p:spPr>
          <a:xfrm>
            <a:off x="5208928" y="1596771"/>
            <a:ext cx="3565524" cy="3565524"/>
          </a:xfrm>
        </p:spPr>
      </p:pic>
      <p:pic>
        <p:nvPicPr>
          <p:cNvPr id="10" name="Picture Placeholder 9">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a:blip r:embed="rId4"/>
          <a:srcRect/>
          <a:stretch/>
        </p:blipFill>
        <p:spPr>
          <a:xfrm>
            <a:off x="8918575" y="596392"/>
            <a:ext cx="2263776" cy="2263776"/>
          </a:xfrm>
        </p:spPr>
      </p:pic>
      <p:sp>
        <p:nvSpPr>
          <p:cNvPr id="13" name="Date Placeholder 12">
            <a:extLst>
              <a:ext uri="{FF2B5EF4-FFF2-40B4-BE49-F238E27FC236}">
                <a16:creationId xmlns:a16="http://schemas.microsoft.com/office/drawing/2014/main" id="{915FE2C5-E66A-4405-B19E-2C5C546C98E4}"/>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14" name="Footer Placeholder 13">
            <a:extLst>
              <a:ext uri="{FF2B5EF4-FFF2-40B4-BE49-F238E27FC236}">
                <a16:creationId xmlns:a16="http://schemas.microsoft.com/office/drawing/2014/main" id="{B01DF4D0-78BC-4C8C-9570-26F0B225433A}"/>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6</a:t>
            </a:fld>
            <a:endParaRPr lang="en-US"/>
          </a:p>
        </p:txBody>
      </p:sp>
      <p:pic>
        <p:nvPicPr>
          <p:cNvPr id="3" name="Picture Placeholder 11">
            <a:extLst>
              <a:ext uri="{FF2B5EF4-FFF2-40B4-BE49-F238E27FC236}">
                <a16:creationId xmlns:a16="http://schemas.microsoft.com/office/drawing/2014/main" id="{B4AFEE2A-6DB4-2251-C97E-3124CE24139C}"/>
              </a:ext>
            </a:extLst>
          </p:cNvPr>
          <p:cNvPicPr>
            <a:picLocks noChangeAspect="1"/>
          </p:cNvPicPr>
          <p:nvPr/>
        </p:nvPicPr>
        <p:blipFill>
          <a:blip r:embed="rId5"/>
          <a:srcRect/>
          <a:stretch/>
        </p:blipFill>
        <p:spPr>
          <a:xfrm>
            <a:off x="8836258" y="3240341"/>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pic>
    </p:spTree>
    <p:extLst>
      <p:ext uri="{BB962C8B-B14F-4D97-AF65-F5344CB8AC3E}">
        <p14:creationId xmlns:p14="http://schemas.microsoft.com/office/powerpoint/2010/main" val="335987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817537"/>
          </a:xfrm>
        </p:spPr>
        <p:txBody>
          <a:bodyPr>
            <a:normAutofit/>
          </a:bodyPr>
          <a:lstStyle/>
          <a:p>
            <a:r>
              <a:rPr lang="en-US"/>
              <a:t>Texas Instruments EK-TM4C123GXL</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550862" y="1671222"/>
            <a:ext cx="5436391" cy="3515555"/>
          </a:xfrm>
        </p:spPr>
        <p:txBody>
          <a:bodyPr/>
          <a:lstStyle/>
          <a:p>
            <a:r>
              <a:rPr lang="en-US">
                <a:solidFill>
                  <a:srgbClr val="FFFFFF"/>
                </a:solidFill>
              </a:rPr>
              <a:t>TM4C123GH6PM microcontroller</a:t>
            </a:r>
          </a:p>
          <a:p>
            <a:r>
              <a:rPr lang="en-US">
                <a:solidFill>
                  <a:srgbClr val="FFFFFF"/>
                </a:solidFill>
              </a:rPr>
              <a:t>TI TivaWare for C Series SDK</a:t>
            </a:r>
          </a:p>
          <a:p>
            <a:r>
              <a:rPr lang="en-US">
                <a:solidFill>
                  <a:srgbClr val="FFFFFF"/>
                </a:solidFill>
              </a:rPr>
              <a:t>Ability to develop externally</a:t>
            </a:r>
          </a:p>
          <a:p>
            <a:r>
              <a:rPr lang="en-US">
                <a:solidFill>
                  <a:srgbClr val="FFFFFF"/>
                </a:solidFill>
              </a:rPr>
              <a:t>Small (5.08cm x 6.60cm x 1.76cm) </a:t>
            </a:r>
          </a:p>
          <a:p>
            <a:r>
              <a:rPr lang="en-US">
                <a:solidFill>
                  <a:srgbClr val="FFFFFF"/>
                </a:solidFill>
              </a:rPr>
              <a:t>Cheap (~$16.99)</a:t>
            </a:r>
          </a:p>
          <a:p>
            <a:r>
              <a:rPr lang="en-US">
                <a:solidFill>
                  <a:srgbClr val="FFFFFF"/>
                </a:solidFill>
              </a:rPr>
              <a:t>Ample Support</a:t>
            </a:r>
          </a:p>
          <a:p>
            <a:endParaRPr lang="en-US"/>
          </a:p>
          <a:p>
            <a:endParaRPr lang="en-US"/>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7</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EK-TM4C123GXL Tiva™ C Series TM4C123G LaunchPad Evaluation Kit angled board image">
            <a:extLst>
              <a:ext uri="{FF2B5EF4-FFF2-40B4-BE49-F238E27FC236}">
                <a16:creationId xmlns:a16="http://schemas.microsoft.com/office/drawing/2014/main" id="{CC0BDA89-10FA-FDBC-B95B-414716256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956" y="2041916"/>
            <a:ext cx="6446044" cy="36259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2">
            <a:extLst>
              <a:ext uri="{FF2B5EF4-FFF2-40B4-BE49-F238E27FC236}">
                <a16:creationId xmlns:a16="http://schemas.microsoft.com/office/drawing/2014/main" id="{DD60129C-EF55-113C-4F3D-0F38C737529F}"/>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3" name="Footer Placeholder 13">
            <a:extLst>
              <a:ext uri="{FF2B5EF4-FFF2-40B4-BE49-F238E27FC236}">
                <a16:creationId xmlns:a16="http://schemas.microsoft.com/office/drawing/2014/main" id="{8E6C86C4-F185-ED5D-86A0-2B53C643CAEE}"/>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3891345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702EC03-BED7-A0BD-4D88-FCE3411334F0}"/>
              </a:ext>
            </a:extLst>
          </p:cNvPr>
          <p:cNvPicPr>
            <a:picLocks noChangeAspect="1"/>
          </p:cNvPicPr>
          <p:nvPr/>
        </p:nvPicPr>
        <p:blipFill>
          <a:blip r:embed="rId3"/>
          <a:stretch>
            <a:fillRect/>
          </a:stretch>
        </p:blipFill>
        <p:spPr>
          <a:xfrm>
            <a:off x="1870007" y="2395328"/>
            <a:ext cx="2286000" cy="2245893"/>
          </a:xfrm>
          <a:prstGeom prst="rect">
            <a:avLst/>
          </a:prstGeom>
        </p:spPr>
      </p:pic>
      <p:sp>
        <p:nvSpPr>
          <p:cNvPr id="2" name="Title 1">
            <a:extLst>
              <a:ext uri="{FF2B5EF4-FFF2-40B4-BE49-F238E27FC236}">
                <a16:creationId xmlns:a16="http://schemas.microsoft.com/office/drawing/2014/main" id="{14E436D3-223A-76D9-A26B-C7CFD09C572E}"/>
              </a:ext>
            </a:extLst>
          </p:cNvPr>
          <p:cNvSpPr>
            <a:spLocks noGrp="1"/>
          </p:cNvSpPr>
          <p:nvPr>
            <p:ph type="title"/>
          </p:nvPr>
        </p:nvSpPr>
        <p:spPr>
          <a:xfrm>
            <a:off x="714635" y="370075"/>
            <a:ext cx="11097551" cy="686652"/>
          </a:xfrm>
        </p:spPr>
        <p:txBody>
          <a:bodyPr/>
          <a:lstStyle/>
          <a:p>
            <a:r>
              <a:rPr lang="en-US"/>
              <a:t>Memory Types</a:t>
            </a:r>
          </a:p>
        </p:txBody>
      </p:sp>
      <p:sp>
        <p:nvSpPr>
          <p:cNvPr id="11" name="Slide Number Placeholder 10">
            <a:extLst>
              <a:ext uri="{FF2B5EF4-FFF2-40B4-BE49-F238E27FC236}">
                <a16:creationId xmlns:a16="http://schemas.microsoft.com/office/drawing/2014/main" id="{28890AA5-2AB4-C2E6-4BE5-EA67FB6E90F3}"/>
              </a:ext>
            </a:extLst>
          </p:cNvPr>
          <p:cNvSpPr>
            <a:spLocks noGrp="1"/>
          </p:cNvSpPr>
          <p:nvPr>
            <p:ph type="sldNum" sz="quarter" idx="12"/>
          </p:nvPr>
        </p:nvSpPr>
        <p:spPr>
          <a:xfrm>
            <a:off x="10409934" y="6601903"/>
            <a:ext cx="2286000" cy="153888"/>
          </a:xfrm>
        </p:spPr>
        <p:txBody>
          <a:bodyPr/>
          <a:lstStyle/>
          <a:p>
            <a:fld id="{DBA1B0FB-D917-4C8C-928F-313BD683BF39}" type="slidenum">
              <a:rPr lang="en-US" smtClean="0"/>
              <a:t>8</a:t>
            </a:fld>
            <a:endParaRPr lang="en-US"/>
          </a:p>
        </p:txBody>
      </p:sp>
      <p:pic>
        <p:nvPicPr>
          <p:cNvPr id="13" name="Picture 12">
            <a:extLst>
              <a:ext uri="{FF2B5EF4-FFF2-40B4-BE49-F238E27FC236}">
                <a16:creationId xmlns:a16="http://schemas.microsoft.com/office/drawing/2014/main" id="{935DADEA-61A8-A8C0-2765-029453E0FB69}"/>
              </a:ext>
            </a:extLst>
          </p:cNvPr>
          <p:cNvPicPr>
            <a:picLocks noChangeAspect="1"/>
          </p:cNvPicPr>
          <p:nvPr/>
        </p:nvPicPr>
        <p:blipFill>
          <a:blip r:embed="rId4"/>
          <a:stretch>
            <a:fillRect/>
          </a:stretch>
        </p:blipFill>
        <p:spPr>
          <a:xfrm>
            <a:off x="36315" y="5074835"/>
            <a:ext cx="2182717" cy="1746173"/>
          </a:xfrm>
          <a:prstGeom prst="rect">
            <a:avLst/>
          </a:prstGeom>
        </p:spPr>
      </p:pic>
      <p:sp>
        <p:nvSpPr>
          <p:cNvPr id="5" name="Text Placeholder 4">
            <a:extLst>
              <a:ext uri="{FF2B5EF4-FFF2-40B4-BE49-F238E27FC236}">
                <a16:creationId xmlns:a16="http://schemas.microsoft.com/office/drawing/2014/main" id="{830B3CA4-16E7-CD9D-1BD9-7AD2BAB11A35}"/>
              </a:ext>
            </a:extLst>
          </p:cNvPr>
          <p:cNvSpPr>
            <a:spLocks noGrp="1"/>
          </p:cNvSpPr>
          <p:nvPr>
            <p:ph type="body" sz="quarter" idx="13"/>
          </p:nvPr>
        </p:nvSpPr>
        <p:spPr>
          <a:xfrm>
            <a:off x="995034" y="1679289"/>
            <a:ext cx="2286000" cy="351521"/>
          </a:xfrm>
        </p:spPr>
        <p:txBody>
          <a:bodyPr/>
          <a:lstStyle/>
          <a:p>
            <a:r>
              <a:rPr lang="en-US" u="sng" dirty="0"/>
              <a:t>Flash</a:t>
            </a:r>
          </a:p>
        </p:txBody>
      </p:sp>
      <p:sp>
        <p:nvSpPr>
          <p:cNvPr id="6" name="Content Placeholder 5">
            <a:extLst>
              <a:ext uri="{FF2B5EF4-FFF2-40B4-BE49-F238E27FC236}">
                <a16:creationId xmlns:a16="http://schemas.microsoft.com/office/drawing/2014/main" id="{B6CE9B80-6538-77B1-134F-B0BB7A3805AF}"/>
              </a:ext>
            </a:extLst>
          </p:cNvPr>
          <p:cNvSpPr>
            <a:spLocks noGrp="1"/>
          </p:cNvSpPr>
          <p:nvPr>
            <p:ph sz="quarter" idx="14"/>
          </p:nvPr>
        </p:nvSpPr>
        <p:spPr>
          <a:xfrm>
            <a:off x="995034" y="2082947"/>
            <a:ext cx="2286000" cy="2112714"/>
          </a:xfrm>
        </p:spPr>
        <p:txBody>
          <a:bodyPr/>
          <a:lstStyle/>
          <a:p>
            <a:pPr>
              <a:spcBef>
                <a:spcPts val="0"/>
              </a:spcBef>
            </a:pPr>
            <a:r>
              <a:rPr lang="en-US" dirty="0">
                <a:solidFill>
                  <a:srgbClr val="FFFFFF"/>
                </a:solidFill>
              </a:rPr>
              <a:t>NOR architecture</a:t>
            </a:r>
          </a:p>
          <a:p>
            <a:pPr>
              <a:spcBef>
                <a:spcPts val="0"/>
              </a:spcBef>
            </a:pPr>
            <a:r>
              <a:rPr lang="en-US" dirty="0">
                <a:solidFill>
                  <a:srgbClr val="FFFFFF"/>
                </a:solidFill>
              </a:rPr>
              <a:t>Cypress S25FL256LAGMFN000</a:t>
            </a:r>
          </a:p>
          <a:p>
            <a:pPr>
              <a:spcBef>
                <a:spcPts val="0"/>
              </a:spcBef>
            </a:pPr>
            <a:r>
              <a:rPr lang="en-US" dirty="0">
                <a:solidFill>
                  <a:srgbClr val="FFFFFF"/>
                </a:solidFill>
              </a:rPr>
              <a:t>Non-volatile</a:t>
            </a:r>
          </a:p>
          <a:p>
            <a:pPr>
              <a:spcBef>
                <a:spcPts val="0"/>
              </a:spcBef>
            </a:pPr>
            <a:r>
              <a:rPr lang="en-US" dirty="0">
                <a:solidFill>
                  <a:srgbClr val="FFFFFF"/>
                </a:solidFill>
              </a:rPr>
              <a:t>256Mbit</a:t>
            </a:r>
          </a:p>
          <a:p>
            <a:pPr>
              <a:spcBef>
                <a:spcPts val="0"/>
              </a:spcBef>
            </a:pPr>
            <a:r>
              <a:rPr lang="en-US" dirty="0">
                <a:solidFill>
                  <a:srgbClr val="FFFFFF"/>
                </a:solidFill>
              </a:rPr>
              <a:t>$7.26 Unit Price</a:t>
            </a:r>
          </a:p>
          <a:p>
            <a:pPr marL="0" indent="0">
              <a:buNone/>
            </a:pPr>
            <a:endParaRPr lang="en-US" dirty="0">
              <a:solidFill>
                <a:srgbClr val="FFFFFF"/>
              </a:solidFill>
            </a:endParaRPr>
          </a:p>
        </p:txBody>
      </p:sp>
      <p:sp>
        <p:nvSpPr>
          <p:cNvPr id="16" name="Text Placeholder 4">
            <a:extLst>
              <a:ext uri="{FF2B5EF4-FFF2-40B4-BE49-F238E27FC236}">
                <a16:creationId xmlns:a16="http://schemas.microsoft.com/office/drawing/2014/main" id="{C3E6F967-C9CC-0F37-0EC2-05AFB59E1EC3}"/>
              </a:ext>
            </a:extLst>
          </p:cNvPr>
          <p:cNvSpPr txBox="1">
            <a:spLocks/>
          </p:cNvSpPr>
          <p:nvPr/>
        </p:nvSpPr>
        <p:spPr>
          <a:xfrm>
            <a:off x="3677731" y="1688872"/>
            <a:ext cx="2286000" cy="351521"/>
          </a:xfrm>
          <a:prstGeom prst="rect">
            <a:avLst/>
          </a:prstGeom>
        </p:spPr>
        <p:txBody>
          <a:bodyPr vert="horz" wrap="square" lIns="0" tIns="0" rIns="0" bIns="0" rtlCol="0" anchor="b">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US" sz="2000" b="0" kern="1200" cap="all" spc="200" baseline="0" dirty="0">
                <a:solidFill>
                  <a:schemeClr val="tx1"/>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F-RAM</a:t>
            </a:r>
          </a:p>
        </p:txBody>
      </p:sp>
      <p:sp>
        <p:nvSpPr>
          <p:cNvPr id="17" name="Content Placeholder 5">
            <a:extLst>
              <a:ext uri="{FF2B5EF4-FFF2-40B4-BE49-F238E27FC236}">
                <a16:creationId xmlns:a16="http://schemas.microsoft.com/office/drawing/2014/main" id="{880EC93E-C9C7-DB7D-6962-D13C58518EA4}"/>
              </a:ext>
            </a:extLst>
          </p:cNvPr>
          <p:cNvSpPr txBox="1">
            <a:spLocks/>
          </p:cNvSpPr>
          <p:nvPr/>
        </p:nvSpPr>
        <p:spPr>
          <a:xfrm>
            <a:off x="3675187" y="2082947"/>
            <a:ext cx="2286000" cy="351555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rgbClr val="FFFFFF"/>
                </a:solidFill>
              </a:rPr>
              <a:t>Ferroelectric RAM</a:t>
            </a:r>
          </a:p>
          <a:p>
            <a:pPr>
              <a:spcBef>
                <a:spcPts val="0"/>
              </a:spcBef>
            </a:pPr>
            <a:r>
              <a:rPr lang="en-US" dirty="0">
                <a:solidFill>
                  <a:srgbClr val="FFFFFF"/>
                </a:solidFill>
              </a:rPr>
              <a:t>Fujitsu MB85RS2MTYPNF</a:t>
            </a:r>
          </a:p>
          <a:p>
            <a:pPr>
              <a:spcBef>
                <a:spcPts val="0"/>
              </a:spcBef>
            </a:pPr>
            <a:r>
              <a:rPr lang="en-US" dirty="0">
                <a:solidFill>
                  <a:srgbClr val="FFFFFF"/>
                </a:solidFill>
              </a:rPr>
              <a:t>Non-volatile</a:t>
            </a:r>
          </a:p>
          <a:p>
            <a:pPr>
              <a:spcBef>
                <a:spcPts val="0"/>
              </a:spcBef>
            </a:pPr>
            <a:r>
              <a:rPr lang="en-US" dirty="0">
                <a:solidFill>
                  <a:srgbClr val="FFFFFF"/>
                </a:solidFill>
              </a:rPr>
              <a:t>2 Mbit</a:t>
            </a:r>
          </a:p>
          <a:p>
            <a:pPr>
              <a:spcBef>
                <a:spcPts val="0"/>
              </a:spcBef>
            </a:pPr>
            <a:r>
              <a:rPr lang="en-US" dirty="0">
                <a:solidFill>
                  <a:srgbClr val="FFFFFF"/>
                </a:solidFill>
              </a:rPr>
              <a:t>$8.06 Unit price</a:t>
            </a:r>
          </a:p>
          <a:p>
            <a:endParaRPr lang="en-US" dirty="0">
              <a:solidFill>
                <a:srgbClr val="FFFFFF"/>
              </a:solidFill>
            </a:endParaRPr>
          </a:p>
        </p:txBody>
      </p:sp>
      <p:sp>
        <p:nvSpPr>
          <p:cNvPr id="20" name="Text Placeholder 4">
            <a:extLst>
              <a:ext uri="{FF2B5EF4-FFF2-40B4-BE49-F238E27FC236}">
                <a16:creationId xmlns:a16="http://schemas.microsoft.com/office/drawing/2014/main" id="{7B3DF906-94EB-8059-5E21-AA543D9078B9}"/>
              </a:ext>
            </a:extLst>
          </p:cNvPr>
          <p:cNvSpPr txBox="1">
            <a:spLocks/>
          </p:cNvSpPr>
          <p:nvPr/>
        </p:nvSpPr>
        <p:spPr>
          <a:xfrm>
            <a:off x="6359044" y="1696114"/>
            <a:ext cx="2286000" cy="351521"/>
          </a:xfrm>
          <a:prstGeom prst="rect">
            <a:avLst/>
          </a:prstGeom>
        </p:spPr>
        <p:txBody>
          <a:bodyPr vert="horz" wrap="square" lIns="0" tIns="0" rIns="0" bIns="0" rtlCol="0" anchor="b">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US" sz="2000" b="0" kern="1200" cap="all" spc="200" baseline="0" dirty="0">
                <a:solidFill>
                  <a:schemeClr val="tx1"/>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M-RAM</a:t>
            </a:r>
          </a:p>
        </p:txBody>
      </p:sp>
      <p:sp>
        <p:nvSpPr>
          <p:cNvPr id="21" name="Content Placeholder 5">
            <a:extLst>
              <a:ext uri="{FF2B5EF4-FFF2-40B4-BE49-F238E27FC236}">
                <a16:creationId xmlns:a16="http://schemas.microsoft.com/office/drawing/2014/main" id="{CA7EA035-1925-9CCB-954F-03E9EF696A36}"/>
              </a:ext>
            </a:extLst>
          </p:cNvPr>
          <p:cNvSpPr txBox="1">
            <a:spLocks/>
          </p:cNvSpPr>
          <p:nvPr/>
        </p:nvSpPr>
        <p:spPr>
          <a:xfrm>
            <a:off x="6356589" y="2082946"/>
            <a:ext cx="2286000" cy="351555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rgbClr val="FFFFFF"/>
                </a:solidFill>
              </a:rPr>
              <a:t>Magnetoresistive RAM</a:t>
            </a:r>
          </a:p>
          <a:p>
            <a:pPr>
              <a:spcBef>
                <a:spcPts val="0"/>
              </a:spcBef>
            </a:pPr>
            <a:r>
              <a:rPr lang="en-US" dirty="0">
                <a:solidFill>
                  <a:srgbClr val="FFFFFF"/>
                </a:solidFill>
              </a:rPr>
              <a:t>Everspin Technologies MR25H40CDF</a:t>
            </a:r>
          </a:p>
          <a:p>
            <a:pPr>
              <a:spcBef>
                <a:spcPts val="0"/>
              </a:spcBef>
            </a:pPr>
            <a:r>
              <a:rPr lang="en-US" dirty="0">
                <a:solidFill>
                  <a:srgbClr val="FFFFFF"/>
                </a:solidFill>
              </a:rPr>
              <a:t>Non-volatile</a:t>
            </a:r>
          </a:p>
          <a:p>
            <a:pPr>
              <a:spcBef>
                <a:spcPts val="0"/>
              </a:spcBef>
            </a:pPr>
            <a:r>
              <a:rPr lang="en-US" dirty="0">
                <a:solidFill>
                  <a:srgbClr val="FFFFFF"/>
                </a:solidFill>
              </a:rPr>
              <a:t>4Mbit</a:t>
            </a:r>
          </a:p>
          <a:p>
            <a:pPr>
              <a:spcBef>
                <a:spcPts val="0"/>
              </a:spcBef>
            </a:pPr>
            <a:r>
              <a:rPr lang="en-US" dirty="0">
                <a:solidFill>
                  <a:srgbClr val="FFFFFF"/>
                </a:solidFill>
              </a:rPr>
              <a:t>$21.02 Unit price</a:t>
            </a:r>
          </a:p>
        </p:txBody>
      </p:sp>
      <p:sp>
        <p:nvSpPr>
          <p:cNvPr id="22" name="Text Placeholder 4">
            <a:extLst>
              <a:ext uri="{FF2B5EF4-FFF2-40B4-BE49-F238E27FC236}">
                <a16:creationId xmlns:a16="http://schemas.microsoft.com/office/drawing/2014/main" id="{1BFEE15F-12C4-BBFE-568F-016310458A01}"/>
              </a:ext>
            </a:extLst>
          </p:cNvPr>
          <p:cNvSpPr txBox="1">
            <a:spLocks/>
          </p:cNvSpPr>
          <p:nvPr/>
        </p:nvSpPr>
        <p:spPr>
          <a:xfrm>
            <a:off x="8976634" y="1696114"/>
            <a:ext cx="2286000" cy="351521"/>
          </a:xfrm>
          <a:prstGeom prst="rect">
            <a:avLst/>
          </a:prstGeom>
        </p:spPr>
        <p:txBody>
          <a:bodyPr vert="horz" wrap="square" lIns="0" tIns="0" rIns="0" bIns="0" rtlCol="0" anchor="b">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US" sz="2000" b="0" kern="1200" cap="all" spc="200" baseline="0" dirty="0">
                <a:solidFill>
                  <a:schemeClr val="tx1"/>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S-RAM</a:t>
            </a:r>
          </a:p>
        </p:txBody>
      </p:sp>
      <p:sp>
        <p:nvSpPr>
          <p:cNvPr id="23" name="Content Placeholder 5">
            <a:extLst>
              <a:ext uri="{FF2B5EF4-FFF2-40B4-BE49-F238E27FC236}">
                <a16:creationId xmlns:a16="http://schemas.microsoft.com/office/drawing/2014/main" id="{D634DDB4-CC68-9D53-4D55-E09FF0F745D7}"/>
              </a:ext>
            </a:extLst>
          </p:cNvPr>
          <p:cNvSpPr txBox="1">
            <a:spLocks/>
          </p:cNvSpPr>
          <p:nvPr/>
        </p:nvSpPr>
        <p:spPr>
          <a:xfrm>
            <a:off x="8976634" y="2036841"/>
            <a:ext cx="2286000" cy="351555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7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solidFill>
                  <a:srgbClr val="FFFFFF"/>
                </a:solidFill>
              </a:rPr>
              <a:t>Static RAM</a:t>
            </a:r>
          </a:p>
          <a:p>
            <a:pPr>
              <a:spcBef>
                <a:spcPts val="0"/>
              </a:spcBef>
            </a:pPr>
            <a:r>
              <a:rPr lang="en-US" dirty="0">
                <a:solidFill>
                  <a:srgbClr val="FFFFFF"/>
                </a:solidFill>
              </a:rPr>
              <a:t>ISSI </a:t>
            </a:r>
            <a:r>
              <a:rPr lang="en-US" b="0" i="0" dirty="0">
                <a:solidFill>
                  <a:srgbClr val="FFFFFF"/>
                </a:solidFill>
                <a:effectLst/>
              </a:rPr>
              <a:t>IS62WVS5128GBLL</a:t>
            </a:r>
          </a:p>
          <a:p>
            <a:pPr>
              <a:spcBef>
                <a:spcPts val="0"/>
              </a:spcBef>
            </a:pPr>
            <a:r>
              <a:rPr lang="en-US" dirty="0">
                <a:solidFill>
                  <a:srgbClr val="FFFFFF"/>
                </a:solidFill>
              </a:rPr>
              <a:t>Volatile</a:t>
            </a:r>
          </a:p>
          <a:p>
            <a:pPr>
              <a:spcBef>
                <a:spcPts val="0"/>
              </a:spcBef>
            </a:pPr>
            <a:r>
              <a:rPr lang="en-US" dirty="0">
                <a:solidFill>
                  <a:srgbClr val="FFFFFF"/>
                </a:solidFill>
              </a:rPr>
              <a:t>4Mbit</a:t>
            </a:r>
          </a:p>
          <a:p>
            <a:pPr>
              <a:spcBef>
                <a:spcPts val="0"/>
              </a:spcBef>
            </a:pPr>
            <a:r>
              <a:rPr lang="en-US" dirty="0">
                <a:solidFill>
                  <a:srgbClr val="FFFFFF"/>
                </a:solidFill>
              </a:rPr>
              <a:t>$5.53 Unit price</a:t>
            </a:r>
          </a:p>
          <a:p>
            <a:pPr>
              <a:spcBef>
                <a:spcPts val="0"/>
              </a:spcBef>
            </a:pPr>
            <a:endParaRPr lang="en-US" dirty="0">
              <a:solidFill>
                <a:srgbClr val="FFFFFF"/>
              </a:solidFill>
            </a:endParaRPr>
          </a:p>
        </p:txBody>
      </p:sp>
      <p:cxnSp>
        <p:nvCxnSpPr>
          <p:cNvPr id="26" name="Straight Connector 25">
            <a:extLst>
              <a:ext uri="{FF2B5EF4-FFF2-40B4-BE49-F238E27FC236}">
                <a16:creationId xmlns:a16="http://schemas.microsoft.com/office/drawing/2014/main" id="{3D2C0610-0A54-7074-627A-B9D16D065172}"/>
              </a:ext>
            </a:extLst>
          </p:cNvPr>
          <p:cNvCxnSpPr>
            <a:cxnSpLocks/>
          </p:cNvCxnSpPr>
          <p:nvPr/>
        </p:nvCxnSpPr>
        <p:spPr>
          <a:xfrm>
            <a:off x="3478690" y="1767620"/>
            <a:ext cx="26361" cy="4436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47461C-A78A-211B-03F5-604917C43143}"/>
              </a:ext>
            </a:extLst>
          </p:cNvPr>
          <p:cNvCxnSpPr>
            <a:cxnSpLocks/>
          </p:cNvCxnSpPr>
          <p:nvPr/>
        </p:nvCxnSpPr>
        <p:spPr>
          <a:xfrm>
            <a:off x="6129526" y="1774541"/>
            <a:ext cx="0" cy="44336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552189-82EF-91D7-644F-3887F2E3792D}"/>
              </a:ext>
            </a:extLst>
          </p:cNvPr>
          <p:cNvCxnSpPr>
            <a:cxnSpLocks/>
          </p:cNvCxnSpPr>
          <p:nvPr/>
        </p:nvCxnSpPr>
        <p:spPr>
          <a:xfrm>
            <a:off x="8747117" y="1774541"/>
            <a:ext cx="0" cy="44336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C6689B-D881-D1BE-29C9-51D39ED0BE4B}"/>
              </a:ext>
            </a:extLst>
          </p:cNvPr>
          <p:cNvPicPr>
            <a:picLocks noChangeAspect="1"/>
          </p:cNvPicPr>
          <p:nvPr/>
        </p:nvPicPr>
        <p:blipFill>
          <a:blip r:embed="rId5"/>
          <a:stretch>
            <a:fillRect/>
          </a:stretch>
        </p:blipFill>
        <p:spPr>
          <a:xfrm>
            <a:off x="3654892" y="4641221"/>
            <a:ext cx="2286000" cy="2012895"/>
          </a:xfrm>
          <a:prstGeom prst="rect">
            <a:avLst/>
          </a:prstGeom>
        </p:spPr>
      </p:pic>
      <p:pic>
        <p:nvPicPr>
          <p:cNvPr id="8" name="Picture 7">
            <a:extLst>
              <a:ext uri="{FF2B5EF4-FFF2-40B4-BE49-F238E27FC236}">
                <a16:creationId xmlns:a16="http://schemas.microsoft.com/office/drawing/2014/main" id="{070F04B6-D9C4-F54C-8D31-3297ADD5308F}"/>
              </a:ext>
            </a:extLst>
          </p:cNvPr>
          <p:cNvPicPr>
            <a:picLocks noChangeAspect="1"/>
          </p:cNvPicPr>
          <p:nvPr/>
        </p:nvPicPr>
        <p:blipFill>
          <a:blip r:embed="rId6"/>
          <a:stretch>
            <a:fillRect/>
          </a:stretch>
        </p:blipFill>
        <p:spPr>
          <a:xfrm>
            <a:off x="8918652" y="4624352"/>
            <a:ext cx="2286000" cy="2028268"/>
          </a:xfrm>
          <a:prstGeom prst="rect">
            <a:avLst/>
          </a:prstGeom>
        </p:spPr>
      </p:pic>
      <p:pic>
        <p:nvPicPr>
          <p:cNvPr id="10" name="Picture 9">
            <a:extLst>
              <a:ext uri="{FF2B5EF4-FFF2-40B4-BE49-F238E27FC236}">
                <a16:creationId xmlns:a16="http://schemas.microsoft.com/office/drawing/2014/main" id="{8B6517F5-9CBA-8FC0-15DC-354FC3F99EDC}"/>
              </a:ext>
            </a:extLst>
          </p:cNvPr>
          <p:cNvPicPr>
            <a:picLocks noChangeAspect="1"/>
          </p:cNvPicPr>
          <p:nvPr/>
        </p:nvPicPr>
        <p:blipFill>
          <a:blip r:embed="rId7"/>
          <a:stretch>
            <a:fillRect/>
          </a:stretch>
        </p:blipFill>
        <p:spPr>
          <a:xfrm>
            <a:off x="6286772" y="4634372"/>
            <a:ext cx="2286000" cy="2008229"/>
          </a:xfrm>
          <a:prstGeom prst="rect">
            <a:avLst/>
          </a:prstGeom>
        </p:spPr>
      </p:pic>
      <p:pic>
        <p:nvPicPr>
          <p:cNvPr id="31" name="Picture 30">
            <a:extLst>
              <a:ext uri="{FF2B5EF4-FFF2-40B4-BE49-F238E27FC236}">
                <a16:creationId xmlns:a16="http://schemas.microsoft.com/office/drawing/2014/main" id="{500F923B-54BB-FFCE-2454-BE9F4C3D08A5}"/>
              </a:ext>
            </a:extLst>
          </p:cNvPr>
          <p:cNvPicPr>
            <a:picLocks noChangeAspect="1"/>
          </p:cNvPicPr>
          <p:nvPr/>
        </p:nvPicPr>
        <p:blipFill>
          <a:blip r:embed="rId8"/>
          <a:stretch>
            <a:fillRect/>
          </a:stretch>
        </p:blipFill>
        <p:spPr>
          <a:xfrm>
            <a:off x="1019750" y="4641221"/>
            <a:ext cx="2286000" cy="2008229"/>
          </a:xfrm>
          <a:prstGeom prst="rect">
            <a:avLst/>
          </a:prstGeom>
        </p:spPr>
      </p:pic>
    </p:spTree>
    <p:extLst>
      <p:ext uri="{BB962C8B-B14F-4D97-AF65-F5344CB8AC3E}">
        <p14:creationId xmlns:p14="http://schemas.microsoft.com/office/powerpoint/2010/main" val="276289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549275"/>
            <a:ext cx="11091600" cy="904952"/>
          </a:xfrm>
        </p:spPr>
        <p:txBody>
          <a:bodyPr/>
          <a:lstStyle/>
          <a:p>
            <a:r>
              <a:rPr lang="en-US" dirty="0"/>
              <a:t>Performance Factors and Expectations</a:t>
            </a:r>
          </a:p>
        </p:txBody>
      </p:sp>
      <p:graphicFrame>
        <p:nvGraphicFramePr>
          <p:cNvPr id="13" name="Table 13">
            <a:extLst>
              <a:ext uri="{FF2B5EF4-FFF2-40B4-BE49-F238E27FC236}">
                <a16:creationId xmlns:a16="http://schemas.microsoft.com/office/drawing/2014/main" id="{914D6EE3-4782-45C1-A75C-003483879C97}"/>
              </a:ext>
            </a:extLst>
          </p:cNvPr>
          <p:cNvGraphicFramePr>
            <a:graphicFrameLocks noGrp="1"/>
          </p:cNvGraphicFramePr>
          <p:nvPr>
            <p:ph idx="1"/>
            <p:extLst>
              <p:ext uri="{D42A27DB-BD31-4B8C-83A1-F6EECF244321}">
                <p14:modId xmlns:p14="http://schemas.microsoft.com/office/powerpoint/2010/main" val="2864677515"/>
              </p:ext>
            </p:extLst>
          </p:nvPr>
        </p:nvGraphicFramePr>
        <p:xfrm>
          <a:off x="819397" y="1757548"/>
          <a:ext cx="10450288" cy="3788431"/>
        </p:xfrm>
        <a:graphic>
          <a:graphicData uri="http://schemas.openxmlformats.org/drawingml/2006/table">
            <a:tbl>
              <a:tblPr firstRow="1" bandRow="1">
                <a:tableStyleId>{7DF18680-E054-41AD-8BC1-D1AEF772440D}</a:tableStyleId>
              </a:tblPr>
              <a:tblGrid>
                <a:gridCol w="2612572">
                  <a:extLst>
                    <a:ext uri="{9D8B030D-6E8A-4147-A177-3AD203B41FA5}">
                      <a16:colId xmlns:a16="http://schemas.microsoft.com/office/drawing/2014/main" val="562691606"/>
                    </a:ext>
                  </a:extLst>
                </a:gridCol>
                <a:gridCol w="2612572">
                  <a:extLst>
                    <a:ext uri="{9D8B030D-6E8A-4147-A177-3AD203B41FA5}">
                      <a16:colId xmlns:a16="http://schemas.microsoft.com/office/drawing/2014/main" val="3970149589"/>
                    </a:ext>
                  </a:extLst>
                </a:gridCol>
                <a:gridCol w="2612572">
                  <a:extLst>
                    <a:ext uri="{9D8B030D-6E8A-4147-A177-3AD203B41FA5}">
                      <a16:colId xmlns:a16="http://schemas.microsoft.com/office/drawing/2014/main" val="1552287268"/>
                    </a:ext>
                  </a:extLst>
                </a:gridCol>
                <a:gridCol w="2612572">
                  <a:extLst>
                    <a:ext uri="{9D8B030D-6E8A-4147-A177-3AD203B41FA5}">
                      <a16:colId xmlns:a16="http://schemas.microsoft.com/office/drawing/2014/main" val="1751413396"/>
                    </a:ext>
                  </a:extLst>
                </a:gridCol>
              </a:tblGrid>
              <a:tr h="797885">
                <a:tc>
                  <a:txBody>
                    <a:bodyPr/>
                    <a:lstStyle/>
                    <a:p>
                      <a:pPr algn="ctr"/>
                      <a:r>
                        <a:rPr lang="en-US" dirty="0"/>
                        <a:t>Memory Type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Tolerance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Other Factors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ctr"/>
                      <a:r>
                        <a:rPr lang="en-US" dirty="0"/>
                        <a:t>Expected Behavior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93002138"/>
                  </a:ext>
                </a:extLst>
              </a:tr>
              <a:tr h="748348">
                <a:tc>
                  <a:txBody>
                    <a:bodyPr/>
                    <a:lstStyle/>
                    <a:p>
                      <a:pPr algn="ctr"/>
                      <a:r>
                        <a:rPr lang="en-US">
                          <a:solidFill>
                            <a:schemeClr val="tx1"/>
                          </a:solidFill>
                        </a:rPr>
                        <a:t>Flash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Med-High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Non-Volatile</a:t>
                      </a:r>
                    </a:p>
                    <a:p>
                      <a:pPr algn="ctr"/>
                      <a:r>
                        <a:rPr lang="en-US" dirty="0">
                          <a:solidFill>
                            <a:schemeClr val="tx1"/>
                          </a:solidFill>
                        </a:rPr>
                        <a:t>Auto Temp Tolerance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Few errors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2611538"/>
                  </a:ext>
                </a:extLst>
              </a:tr>
              <a:tr h="748348">
                <a:tc>
                  <a:txBody>
                    <a:bodyPr/>
                    <a:lstStyle/>
                    <a:p>
                      <a:pPr algn="ctr"/>
                      <a:r>
                        <a:rPr lang="en-US" dirty="0">
                          <a:solidFill>
                            <a:schemeClr val="tx1"/>
                          </a:solidFill>
                        </a:rPr>
                        <a:t>FRAM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High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Non-Volatile</a:t>
                      </a:r>
                    </a:p>
                    <a:p>
                      <a:pPr algn="ctr"/>
                      <a:r>
                        <a:rPr lang="en-US" dirty="0">
                          <a:solidFill>
                            <a:schemeClr val="tx1"/>
                          </a:solidFill>
                        </a:rPr>
                        <a:t>Industrial Temp Tolerance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None to few errors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915798"/>
                  </a:ext>
                </a:extLst>
              </a:tr>
              <a:tr h="745502">
                <a:tc>
                  <a:txBody>
                    <a:bodyPr/>
                    <a:lstStyle/>
                    <a:p>
                      <a:pPr algn="ctr"/>
                      <a:r>
                        <a:rPr lang="en-US">
                          <a:solidFill>
                            <a:schemeClr val="tx1"/>
                          </a:solidFill>
                        </a:rPr>
                        <a:t>MRAM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Immune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Non-Volatile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Industrial Temp Tolerance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None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6691047"/>
                  </a:ext>
                </a:extLst>
              </a:tr>
              <a:tr h="748348">
                <a:tc>
                  <a:txBody>
                    <a:bodyPr/>
                    <a:lstStyle/>
                    <a:p>
                      <a:pPr algn="ctr"/>
                      <a:r>
                        <a:rPr lang="en-US" dirty="0">
                          <a:solidFill>
                            <a:schemeClr val="tx1"/>
                          </a:solidFill>
                        </a:rPr>
                        <a:t>SRAM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Low</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Volatile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Industrial Temp Tolerance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Many, total data loss upon restart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269701"/>
                  </a:ext>
                </a:extLst>
              </a:tr>
            </a:tbl>
          </a:graphicData>
        </a:graphic>
      </p:graphicFrame>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9</a:t>
            </a:fld>
            <a:endParaRPr lang="en-US"/>
          </a:p>
        </p:txBody>
      </p:sp>
      <p:sp>
        <p:nvSpPr>
          <p:cNvPr id="3" name="Date Placeholder 12">
            <a:extLst>
              <a:ext uri="{FF2B5EF4-FFF2-40B4-BE49-F238E27FC236}">
                <a16:creationId xmlns:a16="http://schemas.microsoft.com/office/drawing/2014/main" id="{6AAA6103-DA3A-3D02-84B4-34125F1ADE6E}"/>
              </a:ext>
            </a:extLst>
          </p:cNvPr>
          <p:cNvSpPr>
            <a:spLocks noGrp="1"/>
          </p:cNvSpPr>
          <p:nvPr>
            <p:ph type="dt" sz="half" idx="10"/>
          </p:nvPr>
        </p:nvSpPr>
        <p:spPr>
          <a:xfrm>
            <a:off x="550863" y="6532301"/>
            <a:ext cx="2628900" cy="153888"/>
          </a:xfrm>
        </p:spPr>
        <p:txBody>
          <a:bodyPr/>
          <a:lstStyle/>
          <a:p>
            <a:r>
              <a:rPr lang="en-US"/>
              <a:t>Saturday, April 22, 2023</a:t>
            </a:r>
          </a:p>
        </p:txBody>
      </p:sp>
      <p:sp>
        <p:nvSpPr>
          <p:cNvPr id="4" name="Footer Placeholder 13">
            <a:extLst>
              <a:ext uri="{FF2B5EF4-FFF2-40B4-BE49-F238E27FC236}">
                <a16:creationId xmlns:a16="http://schemas.microsoft.com/office/drawing/2014/main" id="{1639B736-F81F-181F-195A-C99AD056EBD1}"/>
              </a:ext>
            </a:extLst>
          </p:cNvPr>
          <p:cNvSpPr>
            <a:spLocks noGrp="1"/>
          </p:cNvSpPr>
          <p:nvPr>
            <p:ph type="ftr" sz="quarter" idx="11"/>
          </p:nvPr>
        </p:nvSpPr>
        <p:spPr>
          <a:xfrm>
            <a:off x="2575421" y="6557390"/>
            <a:ext cx="8405768" cy="103710"/>
          </a:xfrm>
        </p:spPr>
        <p:txBody>
          <a:bodyPr/>
          <a:lstStyle/>
          <a:p>
            <a:r>
              <a:rPr lang="en-US"/>
              <a:t>EagleSat-2 Memory Degradation Experiment, Embry-Riddle Aeronautical University. Dept. of Computer, Electrical and Software Engineering. Prescott, Arizona </a:t>
            </a:r>
          </a:p>
        </p:txBody>
      </p:sp>
    </p:spTree>
    <p:extLst>
      <p:ext uri="{BB962C8B-B14F-4D97-AF65-F5344CB8AC3E}">
        <p14:creationId xmlns:p14="http://schemas.microsoft.com/office/powerpoint/2010/main" val="2496947791"/>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schemas.microsoft.com/office/2006/documentManagement/types"/>
    <ds:schemaRef ds:uri="230e9df3-be65-4c73-a93b-d1236ebd677e"/>
    <ds:schemaRef ds:uri="http://purl.org/dc/terms/"/>
    <ds:schemaRef ds:uri="http://schemas.openxmlformats.org/package/2006/metadata/core-properties"/>
    <ds:schemaRef ds:uri="16c05727-aa75-4e4a-9b5f-8a80a1165891"/>
    <ds:schemaRef ds:uri="http://purl.org/dc/dcmitype/"/>
    <ds:schemaRef ds:uri="http://purl.org/dc/elements/1.1/"/>
    <ds:schemaRef ds:uri="http://schemas.microsoft.com/office/2006/metadata/properties"/>
    <ds:schemaRef ds:uri="http://schemas.microsoft.com/office/infopath/2007/PartnerControls"/>
    <ds:schemaRef ds:uri="71af3243-3dd4-4a8d-8c0d-dd76da1f02a5"/>
    <ds:schemaRef ds:uri="http://schemas.microsoft.com/sharepoint/v3"/>
    <ds:schemaRef ds:uri="http://www.w3.org/XML/1998/namespace"/>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DE4876F9-7AE1-498D-B8FE-1E3AD703D2AF}">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{1C9A5AB7-2E09-4014-B121-262BD09C6981}tf33713516_win32</Template>
  <TotalTime>365</TotalTime>
  <Words>1103</Words>
  <Application>Microsoft Office PowerPoint</Application>
  <PresentationFormat>Widescreen</PresentationFormat>
  <Paragraphs>188</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Gill Sans MT</vt:lpstr>
      <vt:lpstr>Symbol</vt:lpstr>
      <vt:lpstr>Walbaum Display</vt:lpstr>
      <vt:lpstr>3DFloatVTI</vt:lpstr>
      <vt:lpstr>EagleSat-2: Memory Degradation Experiment</vt:lpstr>
      <vt:lpstr>What is MDE?</vt:lpstr>
      <vt:lpstr>Why MDE Matters</vt:lpstr>
      <vt:lpstr>Experiment Flowchart</vt:lpstr>
      <vt:lpstr>What we hope to learn</vt:lpstr>
      <vt:lpstr>Apparatus</vt:lpstr>
      <vt:lpstr>Texas Instruments EK-TM4C123GXL</vt:lpstr>
      <vt:lpstr>Memory Types</vt:lpstr>
      <vt:lpstr>Performance Factors and Expectations</vt:lpstr>
      <vt:lpstr>Summary</vt:lpstr>
      <vt:lpstr>Thank You</vt:lpstr>
      <vt:lpstr>System Flowchart</vt:lpstr>
      <vt:lpstr>Timeline</vt:lpstr>
      <vt:lpstr>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EagleSat-2: Memory Degradation Experiment</dc:title>
  <dc:creator>Henggeler, Calvin T.</dc:creator>
  <cp:lastModifiedBy>Coe, Michelle A - (macoe)</cp:lastModifiedBy>
  <cp:revision>2</cp:revision>
  <dcterms:created xsi:type="dcterms:W3CDTF">2023-04-04T16:29:33Z</dcterms:created>
  <dcterms:modified xsi:type="dcterms:W3CDTF">2023-04-27T16:15:47Z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